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515" r:id="rId3"/>
    <p:sldId id="1503" r:id="rId4"/>
    <p:sldId id="1506" r:id="rId5"/>
    <p:sldId id="1507" r:id="rId6"/>
    <p:sldId id="1509" r:id="rId7"/>
    <p:sldId id="1511" r:id="rId8"/>
    <p:sldId id="1512" r:id="rId9"/>
    <p:sldId id="1513" r:id="rId10"/>
    <p:sldId id="1516" r:id="rId11"/>
    <p:sldId id="1480" r:id="rId12"/>
    <p:sldId id="1518" r:id="rId13"/>
    <p:sldId id="1459" r:id="rId14"/>
    <p:sldId id="1520" r:id="rId15"/>
    <p:sldId id="1523" r:id="rId16"/>
    <p:sldId id="1519" r:id="rId17"/>
    <p:sldId id="1504" r:id="rId18"/>
    <p:sldId id="1524" r:id="rId19"/>
    <p:sldId id="1505" r:id="rId20"/>
    <p:sldId id="1460" r:id="rId21"/>
    <p:sldId id="1525" r:id="rId22"/>
    <p:sldId id="1498" r:id="rId23"/>
    <p:sldId id="1510" r:id="rId24"/>
    <p:sldId id="1526" r:id="rId25"/>
    <p:sldId id="1481" r:id="rId26"/>
    <p:sldId id="1517" r:id="rId27"/>
    <p:sldId id="1527" r:id="rId28"/>
    <p:sldId id="1456" r:id="rId29"/>
    <p:sldId id="1521" r:id="rId30"/>
    <p:sldId id="1522" r:id="rId31"/>
    <p:sldId id="1529" r:id="rId32"/>
    <p:sldId id="1530" r:id="rId3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050"/>
    <a:srgbClr val="990033"/>
    <a:srgbClr val="993366"/>
    <a:srgbClr val="D60093"/>
    <a:srgbClr val="339966"/>
    <a:srgbClr val="CC0000"/>
    <a:srgbClr val="663300"/>
    <a:srgbClr val="8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8F3AED0C-8228-49C9-B89F-7A194EDD09F1}"/>
    <pc:docChg chg="undo addSld delSld modSld">
      <pc:chgData name="Edward Irish" userId="097da01e8823f29e" providerId="LiveId" clId="{8F3AED0C-8228-49C9-B89F-7A194EDD09F1}" dt="2019-06-25T10:24:04.039" v="123" actId="207"/>
      <pc:docMkLst>
        <pc:docMk/>
      </pc:docMkLst>
      <pc:sldChg chg="modSp">
        <pc:chgData name="Edward Irish" userId="097da01e8823f29e" providerId="LiveId" clId="{8F3AED0C-8228-49C9-B89F-7A194EDD09F1}" dt="2019-06-24T14:19:46.943" v="88" actId="20577"/>
        <pc:sldMkLst>
          <pc:docMk/>
          <pc:sldMk cId="366324038" sldId="1267"/>
        </pc:sldMkLst>
        <pc:spChg chg="mod">
          <ac:chgData name="Edward Irish" userId="097da01e8823f29e" providerId="LiveId" clId="{8F3AED0C-8228-49C9-B89F-7A194EDD09F1}" dt="2019-06-24T14:19:46.943" v="88" actId="20577"/>
          <ac:spMkLst>
            <pc:docMk/>
            <pc:sldMk cId="366324038" sldId="1267"/>
            <ac:spMk id="10" creationId="{366036EC-6336-4FCE-A4BB-FBE9FFEE9BA1}"/>
          </ac:spMkLst>
        </pc:spChg>
      </pc:sldChg>
      <pc:sldChg chg="modSp">
        <pc:chgData name="Edward Irish" userId="097da01e8823f29e" providerId="LiveId" clId="{8F3AED0C-8228-49C9-B89F-7A194EDD09F1}" dt="2019-06-25T10:18:07.483" v="92" actId="20577"/>
        <pc:sldMkLst>
          <pc:docMk/>
          <pc:sldMk cId="1693342340" sldId="1459"/>
        </pc:sldMkLst>
        <pc:spChg chg="mod">
          <ac:chgData name="Edward Irish" userId="097da01e8823f29e" providerId="LiveId" clId="{8F3AED0C-8228-49C9-B89F-7A194EDD09F1}" dt="2019-06-25T10:18:07.483" v="92" actId="20577"/>
          <ac:spMkLst>
            <pc:docMk/>
            <pc:sldMk cId="1693342340" sldId="1459"/>
            <ac:spMk id="10" creationId="{366036EC-6336-4FCE-A4BB-FBE9FFEE9BA1}"/>
          </ac:spMkLst>
        </pc:spChg>
      </pc:sldChg>
      <pc:sldChg chg="modSp">
        <pc:chgData name="Edward Irish" userId="097da01e8823f29e" providerId="LiveId" clId="{8F3AED0C-8228-49C9-B89F-7A194EDD09F1}" dt="2019-06-24T13:55:25.979" v="41" actId="20577"/>
        <pc:sldMkLst>
          <pc:docMk/>
          <pc:sldMk cId="759015374" sldId="1505"/>
        </pc:sldMkLst>
        <pc:spChg chg="mod">
          <ac:chgData name="Edward Irish" userId="097da01e8823f29e" providerId="LiveId" clId="{8F3AED0C-8228-49C9-B89F-7A194EDD09F1}" dt="2019-06-24T13:55:25.979" v="41" actId="20577"/>
          <ac:spMkLst>
            <pc:docMk/>
            <pc:sldMk cId="759015374" sldId="1505"/>
            <ac:spMk id="10" creationId="{366036EC-6336-4FCE-A4BB-FBE9FFEE9BA1}"/>
          </ac:spMkLst>
        </pc:spChg>
      </pc:sldChg>
      <pc:sldChg chg="modSp">
        <pc:chgData name="Edward Irish" userId="097da01e8823f29e" providerId="LiveId" clId="{8F3AED0C-8228-49C9-B89F-7A194EDD09F1}" dt="2019-06-24T14:01:09.477" v="68" actId="20577"/>
        <pc:sldMkLst>
          <pc:docMk/>
          <pc:sldMk cId="507369584" sldId="1517"/>
        </pc:sldMkLst>
        <pc:spChg chg="mod">
          <ac:chgData name="Edward Irish" userId="097da01e8823f29e" providerId="LiveId" clId="{8F3AED0C-8228-49C9-B89F-7A194EDD09F1}" dt="2019-06-24T14:01:09.477" v="68" actId="20577"/>
          <ac:spMkLst>
            <pc:docMk/>
            <pc:sldMk cId="507369584" sldId="1517"/>
            <ac:spMk id="10" creationId="{366036EC-6336-4FCE-A4BB-FBE9FFEE9BA1}"/>
          </ac:spMkLst>
        </pc:spChg>
      </pc:sldChg>
      <pc:sldChg chg="addSp delSp modSp">
        <pc:chgData name="Edward Irish" userId="097da01e8823f29e" providerId="LiveId" clId="{8F3AED0C-8228-49C9-B89F-7A194EDD09F1}" dt="2019-06-25T10:24:04.039" v="123" actId="207"/>
        <pc:sldMkLst>
          <pc:docMk/>
          <pc:sldMk cId="2626896651" sldId="1524"/>
        </pc:sldMkLst>
        <pc:spChg chg="mod">
          <ac:chgData name="Edward Irish" userId="097da01e8823f29e" providerId="LiveId" clId="{8F3AED0C-8228-49C9-B89F-7A194EDD09F1}" dt="2019-06-25T10:24:04.039" v="123" actId="207"/>
          <ac:spMkLst>
            <pc:docMk/>
            <pc:sldMk cId="2626896651" sldId="1524"/>
            <ac:spMk id="4" creationId="{31A35102-AF4D-4A09-B884-85CE66E2B5D6}"/>
          </ac:spMkLst>
        </pc:spChg>
        <pc:picChg chg="add mod">
          <ac:chgData name="Edward Irish" userId="097da01e8823f29e" providerId="LiveId" clId="{8F3AED0C-8228-49C9-B89F-7A194EDD09F1}" dt="2019-06-25T10:23:56.478" v="121" actId="167"/>
          <ac:picMkLst>
            <pc:docMk/>
            <pc:sldMk cId="2626896651" sldId="1524"/>
            <ac:picMk id="1026" creationId="{CD208774-31BB-4D4B-8CD3-5B0F05C8A45C}"/>
          </ac:picMkLst>
        </pc:picChg>
        <pc:picChg chg="del">
          <ac:chgData name="Edward Irish" userId="097da01e8823f29e" providerId="LiveId" clId="{8F3AED0C-8228-49C9-B89F-7A194EDD09F1}" dt="2019-06-25T10:23:25.873" v="114" actId="478"/>
          <ac:picMkLst>
            <pc:docMk/>
            <pc:sldMk cId="2626896651" sldId="1524"/>
            <ac:picMk id="12294" creationId="{D8FCB3C3-38B2-4FC6-8C28-30B184364359}"/>
          </ac:picMkLst>
        </pc:picChg>
      </pc:sldChg>
      <pc:sldChg chg="del">
        <pc:chgData name="Edward Irish" userId="097da01e8823f29e" providerId="LiveId" clId="{8F3AED0C-8228-49C9-B89F-7A194EDD09F1}" dt="2019-06-24T14:40:56.928" v="89" actId="2696"/>
        <pc:sldMkLst>
          <pc:docMk/>
          <pc:sldMk cId="119361788" sldId="1528"/>
        </pc:sldMkLst>
      </pc:sldChg>
      <pc:sldChg chg="modSp add">
        <pc:chgData name="Edward Irish" userId="097da01e8823f29e" providerId="LiveId" clId="{8F3AED0C-8228-49C9-B89F-7A194EDD09F1}" dt="2019-06-25T10:19:17.995" v="113" actId="6549"/>
        <pc:sldMkLst>
          <pc:docMk/>
          <pc:sldMk cId="426605091" sldId="1530"/>
        </pc:sldMkLst>
        <pc:spChg chg="mod">
          <ac:chgData name="Edward Irish" userId="097da01e8823f29e" providerId="LiveId" clId="{8F3AED0C-8228-49C9-B89F-7A194EDD09F1}" dt="2019-06-25T10:19:17.995" v="113" actId="6549"/>
          <ac:spMkLst>
            <pc:docMk/>
            <pc:sldMk cId="426605091" sldId="1530"/>
            <ac:spMk id="10" creationId="{366036EC-6336-4FCE-A4BB-FBE9FFEE9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6/23/2019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6/23/2019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I3oxCOAkx-o" TargetMode="External"/><Relationship Id="rId2" Type="http://schemas.openxmlformats.org/officeDocument/2006/relationships/hyperlink" Target="https://www.youtube.com/watch?v=nzy7jFNUc3w"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Christ the Lord is Risen Today (Joslin Grove Choral Society)</a:t>
            </a:r>
            <a:endParaRPr lang="en-US" sz="3200" dirty="0">
              <a:latin typeface="Calibri" panose="020F0502020204030204" pitchFamily="34" charset="0"/>
              <a:cs typeface="Calibri" panose="020F0502020204030204" pitchFamily="34" charset="0"/>
            </a:endParaRPr>
          </a:p>
          <a:p>
            <a:r>
              <a:rPr lang="en-US" sz="3200" dirty="0">
                <a:hlinkClick r:id="rId3"/>
              </a:rPr>
              <a:t>Victory in Jesus (Grace Point Worship)</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10</a:t>
            </a:r>
          </a:p>
        </p:txBody>
      </p:sp>
      <p:sp>
        <p:nvSpPr>
          <p:cNvPr id="2" name="TextBox 1">
            <a:extLst>
              <a:ext uri="{FF2B5EF4-FFF2-40B4-BE49-F238E27FC236}">
                <a16:creationId xmlns:a16="http://schemas.microsoft.com/office/drawing/2014/main" id="{4A662189-B37B-4E2C-ACEB-2CF728614ED3}"/>
              </a:ext>
            </a:extLst>
          </p:cNvPr>
          <p:cNvSpPr txBox="1"/>
          <p:nvPr/>
        </p:nvSpPr>
        <p:spPr>
          <a:xfrm>
            <a:off x="3915503" y="5157748"/>
            <a:ext cx="3859133"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12</a:t>
            </a:r>
          </a:p>
          <a:p>
            <a:pPr algn="ctr"/>
            <a:r>
              <a:rPr lang="en-US" sz="3200" dirty="0">
                <a:solidFill>
                  <a:schemeClr val="bg1"/>
                </a:solidFill>
                <a:latin typeface="Constantia" panose="02030602050306030303" pitchFamily="18" charset="0"/>
              </a:rPr>
              <a:t>I Have Seen the Lord</a:t>
            </a:r>
          </a:p>
        </p:txBody>
      </p:sp>
    </p:spTree>
    <p:extLst>
      <p:ext uri="{BB962C8B-B14F-4D97-AF65-F5344CB8AC3E}">
        <p14:creationId xmlns:p14="http://schemas.microsoft.com/office/powerpoint/2010/main" val="328773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5407" y="927553"/>
            <a:ext cx="1081645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 Early on the first day of the week, while it was still dark, Mary Magdalene went to the tomb and saw that the stone had been removed from the entrance.  (John 20:1)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392850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s://www.gotquestions.org/img/OG/where-was-Jesus.jpg">
            <a:extLst>
              <a:ext uri="{FF2B5EF4-FFF2-40B4-BE49-F238E27FC236}">
                <a16:creationId xmlns:a16="http://schemas.microsoft.com/office/drawing/2014/main" id="{F4830F1B-0107-4965-93CF-01AFC0D0B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 y="0"/>
            <a:ext cx="121877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02887" y="5798784"/>
            <a:ext cx="418704" cy="369332"/>
          </a:xfrm>
          <a:prstGeom prst="rect">
            <a:avLst/>
          </a:prstGeom>
          <a:noFill/>
          <a:ln>
            <a:solidFill>
              <a:schemeClr val="bg1"/>
            </a:solidFill>
          </a:ln>
        </p:spPr>
        <p:txBody>
          <a:bodyPr wrap="none" rtlCol="0">
            <a:spAutoFit/>
          </a:bodyPr>
          <a:lstStyle/>
          <a:p>
            <a:r>
              <a:rPr lang="en-US" b="1" dirty="0">
                <a:solidFill>
                  <a:schemeClr val="bg1"/>
                </a:solidFill>
              </a:rPr>
              <a:t>12</a:t>
            </a:r>
          </a:p>
        </p:txBody>
      </p:sp>
    </p:spTree>
    <p:extLst>
      <p:ext uri="{BB962C8B-B14F-4D97-AF65-F5344CB8AC3E}">
        <p14:creationId xmlns:p14="http://schemas.microsoft.com/office/powerpoint/2010/main" val="412295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Where Was Jesus for the Three Days?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41539" y="1060074"/>
            <a:ext cx="11309031" cy="5226982"/>
          </a:xfrm>
        </p:spPr>
        <p:txBody>
          <a:bodyPr>
            <a:noAutofit/>
          </a:bodyPr>
          <a:lstStyle/>
          <a:p>
            <a:r>
              <a:rPr lang="en-US" sz="3100" dirty="0">
                <a:latin typeface="Calibri" panose="020F0502020204030204" pitchFamily="34" charset="0"/>
                <a:cs typeface="Calibri" panose="020F0502020204030204" pitchFamily="34" charset="0"/>
              </a:rPr>
              <a:t>Jesus’ body was in the tomb, but His Spirit, having departed at His death </a:t>
            </a:r>
            <a:r>
              <a:rPr lang="en-US" sz="3100" dirty="0">
                <a:latin typeface="Calibri" panose="020F0502020204030204" pitchFamily="34" charset="0"/>
                <a:cs typeface="Calibri" panose="020F0502020204030204" pitchFamily="34" charset="0"/>
                <a:hlinkClick r:id="rId2" action="ppaction://hlinksldjump"/>
              </a:rPr>
              <a:t>(Matthew 27:50), </a:t>
            </a:r>
            <a:r>
              <a:rPr lang="en-US" sz="3100" dirty="0">
                <a:latin typeface="Calibri" panose="020F0502020204030204" pitchFamily="34" charset="0"/>
                <a:cs typeface="Calibri" panose="020F0502020204030204" pitchFamily="34" charset="0"/>
              </a:rPr>
              <a:t>was elsewhere for those three days.</a:t>
            </a:r>
          </a:p>
          <a:p>
            <a:r>
              <a:rPr lang="en-US" sz="3100" dirty="0">
                <a:latin typeface="Calibri" panose="020F0502020204030204" pitchFamily="34" charset="0"/>
                <a:cs typeface="Calibri" panose="020F0502020204030204" pitchFamily="34" charset="0"/>
              </a:rPr>
              <a:t>The Bible tells us that Jesus comforted the departed faithful followers and brought them to their eternal home </a:t>
            </a:r>
            <a:r>
              <a:rPr lang="en-US" sz="3100" dirty="0">
                <a:latin typeface="Calibri" panose="020F0502020204030204" pitchFamily="34" charset="0"/>
                <a:cs typeface="Calibri" panose="020F0502020204030204" pitchFamily="34" charset="0"/>
                <a:hlinkClick r:id="rId3" action="ppaction://hlinksldjump"/>
              </a:rPr>
              <a:t>(Ephesians 4:8), </a:t>
            </a:r>
            <a:r>
              <a:rPr lang="en-US" sz="3100" dirty="0">
                <a:latin typeface="Calibri" panose="020F0502020204030204" pitchFamily="34" charset="0"/>
                <a:cs typeface="Calibri" panose="020F0502020204030204" pitchFamily="34" charset="0"/>
              </a:rPr>
              <a:t>and proclaimed His victory over the unsaved who are kept in prison  </a:t>
            </a:r>
            <a:r>
              <a:rPr lang="en-US" sz="3100" dirty="0">
                <a:latin typeface="Calibri" panose="020F0502020204030204" pitchFamily="34" charset="0"/>
                <a:cs typeface="Calibri" panose="020F0502020204030204" pitchFamily="34" charset="0"/>
                <a:hlinkClick r:id="rId4" action="ppaction://hlinksldjump"/>
              </a:rPr>
              <a:t>(1 Peter 3:19). </a:t>
            </a:r>
            <a:endParaRPr lang="en-US" sz="3100" dirty="0">
              <a:latin typeface="Calibri" panose="020F0502020204030204" pitchFamily="34" charset="0"/>
              <a:cs typeface="Calibri" panose="020F0502020204030204" pitchFamily="34" charset="0"/>
            </a:endParaRPr>
          </a:p>
          <a:p>
            <a:r>
              <a:rPr lang="en-US" sz="3100" dirty="0">
                <a:latin typeface="Calibri" panose="020F0502020204030204" pitchFamily="34" charset="0"/>
                <a:cs typeface="Calibri" panose="020F0502020204030204" pitchFamily="34" charset="0"/>
              </a:rPr>
              <a:t>Jesus was not giving anyone a second chance for salvation; we face judgment after death </a:t>
            </a:r>
            <a:r>
              <a:rPr lang="en-US" sz="3100" dirty="0">
                <a:latin typeface="Calibri" panose="020F0502020204030204" pitchFamily="34" charset="0"/>
                <a:cs typeface="Calibri" panose="020F0502020204030204" pitchFamily="34" charset="0"/>
                <a:hlinkClick r:id="rId5" action="ppaction://hlinksldjump"/>
              </a:rPr>
              <a:t>(Hebrews 9:27), </a:t>
            </a:r>
            <a:r>
              <a:rPr lang="en-US" sz="3100" dirty="0">
                <a:latin typeface="Calibri" panose="020F0502020204030204" pitchFamily="34" charset="0"/>
                <a:cs typeface="Calibri" panose="020F0502020204030204" pitchFamily="34" charset="0"/>
              </a:rPr>
              <a:t>not a second chance. </a:t>
            </a:r>
          </a:p>
          <a:p>
            <a:r>
              <a:rPr lang="en-US" sz="3100" dirty="0">
                <a:latin typeface="Calibri" panose="020F0502020204030204" pitchFamily="34" charset="0"/>
                <a:cs typeface="Calibri" panose="020F0502020204030204" pitchFamily="34" charset="0"/>
              </a:rPr>
              <a:t>The NAS Bible says that Jesus went to “Hades” </a:t>
            </a:r>
            <a:r>
              <a:rPr lang="en-US" sz="3100" dirty="0">
                <a:latin typeface="Calibri" panose="020F0502020204030204" pitchFamily="34" charset="0"/>
                <a:cs typeface="Calibri" panose="020F0502020204030204" pitchFamily="34" charset="0"/>
                <a:hlinkClick r:id="rId6" action="ppaction://hlinksldjump"/>
              </a:rPr>
              <a:t>(Acts 2:31), </a:t>
            </a:r>
            <a:r>
              <a:rPr lang="en-US" sz="3100" dirty="0">
                <a:latin typeface="Calibri" panose="020F0502020204030204" pitchFamily="34" charset="0"/>
                <a:cs typeface="Calibri" panose="020F0502020204030204" pitchFamily="34" charset="0"/>
              </a:rPr>
              <a:t>but Hades is not hell.</a:t>
            </a:r>
          </a:p>
          <a:p>
            <a:r>
              <a:rPr lang="en-US" sz="3100" dirty="0">
                <a:latin typeface="Calibri" panose="020F0502020204030204" pitchFamily="34" charset="0"/>
                <a:cs typeface="Calibri" panose="020F0502020204030204" pitchFamily="34" charset="0"/>
              </a:rPr>
              <a:t>Hades is a temporary place, the lake of fire (hell) is the permanent, final place of judgment for the lost. </a:t>
            </a:r>
          </a:p>
          <a:p>
            <a:endParaRPr lang="en-US" sz="31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spTree>
    <p:extLst>
      <p:ext uri="{BB962C8B-B14F-4D97-AF65-F5344CB8AC3E}">
        <p14:creationId xmlns:p14="http://schemas.microsoft.com/office/powerpoint/2010/main" val="16933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71017" y="545813"/>
            <a:ext cx="11032097"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 So she came running to Simon Peter and the other disciple, the one Jesus loved, and said, “They have taken the Lord out of the tomb, and we don’t know where they have put him!” 3 So Peter and the other disciple started for the tomb. 4 Both were running, but the other disciple outran Peter and reached the tomb first.5 He bent over and looked in at the strips of linen lying there but did not go in. 6 Then Simon Peter came along behind him and went straight into the tomb. He saw the strips of linen lying there, 7 as well as the cloth that had been wrapped around Jesus’ head. The cloth was still lying in its place, separate from the linen. 8 Finally the other disciple, who had reached the tomb first, also went inside.  He saw and believed. 9 (They still did not understand from Scripture that Jesus had to rise from the dead.)  (John 20:2–9)</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78804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https://honestaboutmyfaith.files.wordpress.com/2015/04/jesus-is-alive.jpg">
            <a:extLst>
              <a:ext uri="{FF2B5EF4-FFF2-40B4-BE49-F238E27FC236}">
                <a16:creationId xmlns:a16="http://schemas.microsoft.com/office/drawing/2014/main" id="{3DFDC29E-B2B5-4E73-BA4E-7F0E7FD92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20642" y="6162768"/>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spTree>
    <p:extLst>
      <p:ext uri="{BB962C8B-B14F-4D97-AF65-F5344CB8AC3E}">
        <p14:creationId xmlns:p14="http://schemas.microsoft.com/office/powerpoint/2010/main" val="273688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is Alive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12559" y="1131095"/>
            <a:ext cx="11309031" cy="5226982"/>
          </a:xfrm>
        </p:spPr>
        <p:txBody>
          <a:bodyPr>
            <a:noAutofit/>
          </a:bodyPr>
          <a:lstStyle/>
          <a:p>
            <a:r>
              <a:rPr lang="en-US" sz="3200" dirty="0">
                <a:latin typeface="Calibri" panose="020F0502020204030204" pitchFamily="34" charset="0"/>
                <a:cs typeface="Calibri" panose="020F0502020204030204" pitchFamily="34" charset="0"/>
              </a:rPr>
              <a:t>Jews in Palestine customarily visited the tomb of a loved one for the first three days after burial, believing the spirit of the deceased remained until the body began to decay. </a:t>
            </a:r>
          </a:p>
          <a:p>
            <a:r>
              <a:rPr lang="en-US" sz="3200" dirty="0">
                <a:latin typeface="Calibri" panose="020F0502020204030204" pitchFamily="34" charset="0"/>
                <a:cs typeface="Calibri" panose="020F0502020204030204" pitchFamily="34" charset="0"/>
              </a:rPr>
              <a:t>Jesus had stated that if they destroyed the temple (referring to His body), He would raise it in three days. </a:t>
            </a:r>
          </a:p>
          <a:p>
            <a:r>
              <a:rPr lang="en-US" sz="3200" dirty="0">
                <a:latin typeface="Calibri" panose="020F0502020204030204" pitchFamily="34" charset="0"/>
                <a:cs typeface="Calibri" panose="020F0502020204030204" pitchFamily="34" charset="0"/>
              </a:rPr>
              <a:t>On several occasions Jesus explained to His disciples that He would die and rise again. </a:t>
            </a:r>
          </a:p>
          <a:p>
            <a:r>
              <a:rPr lang="en-US" sz="3200" dirty="0">
                <a:latin typeface="Calibri" panose="020F0502020204030204" pitchFamily="34" charset="0"/>
                <a:cs typeface="Calibri" panose="020F0502020204030204" pitchFamily="34" charset="0"/>
              </a:rPr>
              <a:t>John believed Jesus was alive, not because of His words, but because of His empty grave clothes. </a:t>
            </a:r>
          </a:p>
          <a:p>
            <a:r>
              <a:rPr lang="en-US" sz="3200" dirty="0">
                <a:latin typeface="Calibri" panose="020F0502020204030204" pitchFamily="34" charset="0"/>
                <a:cs typeface="Calibri" panose="020F0502020204030204" pitchFamily="34" charset="0"/>
              </a:rPr>
              <a:t>John based his faith on the evidence before him.</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121401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70012" y="585947"/>
            <a:ext cx="10413506"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11 Now Mary stood outside the tomb crying.  As she wept, she bent over to look into the tomb 12 and saw two angels in white, seated where Jesus’ body had been, one at the head and the other at the foot. 13 They asked her, “Woman, why are you crying?” “They have taken my Lord away,” she said, “and I don’t know where they have put him.” 14 At this, she turned around and saw Jesus standing there, but she did not realize that it was Jesus. 15 He asked her, “Woman, why are you crying? Who is it you are looking for?” Thinking he was the gardener, she said, “Sir, if you have carried him away, tell me where you have put him, and I will get him.” 16 Jesus said to her, “Mary.”  She turned toward him and cried out in Aramaic, “</a:t>
            </a:r>
            <a:r>
              <a:rPr lang="en-US" sz="3200" b="1" i="1" dirty="0" err="1">
                <a:latin typeface="Calibri" panose="020F0502020204030204" pitchFamily="34" charset="0"/>
                <a:cs typeface="Calibri" panose="020F0502020204030204" pitchFamily="34" charset="0"/>
              </a:rPr>
              <a:t>Rabboni</a:t>
            </a:r>
            <a:r>
              <a:rPr lang="en-US" sz="3200" b="1" i="1" dirty="0">
                <a:latin typeface="Calibri" panose="020F0502020204030204" pitchFamily="34" charset="0"/>
                <a:cs typeface="Calibri" panose="020F0502020204030204" pitchFamily="34" charset="0"/>
              </a:rPr>
              <a:t>!” (which means “Teacher”). (John 20:11–16)</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282754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jbailey8849.files.wordpress.com/2014/03/celebrate-jesus-son-of-god.jpg">
            <a:extLst>
              <a:ext uri="{FF2B5EF4-FFF2-40B4-BE49-F238E27FC236}">
                <a16:creationId xmlns:a16="http://schemas.microsoft.com/office/drawing/2014/main" id="{CD208774-31BB-4D4B-8CD3-5B0F05C8A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6594"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20642" y="6162768"/>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262689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Celebrate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Mary did not recognize the men inside the tomb as angels. </a:t>
            </a:r>
          </a:p>
          <a:p>
            <a:r>
              <a:rPr lang="en-US" sz="3200" dirty="0">
                <a:latin typeface="Calibri" panose="020F0502020204030204" pitchFamily="34" charset="0"/>
                <a:cs typeface="Calibri" panose="020F0502020204030204" pitchFamily="34" charset="0"/>
              </a:rPr>
              <a:t>Her main concern was finding the body of Jesus.</a:t>
            </a:r>
          </a:p>
          <a:p>
            <a:r>
              <a:rPr lang="en-US" sz="3200" dirty="0">
                <a:latin typeface="Calibri" panose="020F0502020204030204" pitchFamily="34" charset="0"/>
                <a:cs typeface="Calibri" panose="020F0502020204030204" pitchFamily="34" charset="0"/>
              </a:rPr>
              <a:t>The angels understood the empty tomb was a reason to rejoice, not weep. </a:t>
            </a:r>
          </a:p>
          <a:p>
            <a:r>
              <a:rPr lang="en-US" sz="3200" dirty="0">
                <a:latin typeface="Calibri" panose="020F0502020204030204" pitchFamily="34" charset="0"/>
                <a:cs typeface="Calibri" panose="020F0502020204030204" pitchFamily="34" charset="0"/>
              </a:rPr>
              <a:t>Mary was poised to continue her search when she saw Jesus.</a:t>
            </a:r>
          </a:p>
          <a:p>
            <a:r>
              <a:rPr lang="en-US" sz="3200" dirty="0">
                <a:latin typeface="Calibri" panose="020F0502020204030204" pitchFamily="34" charset="0"/>
                <a:cs typeface="Calibri" panose="020F0502020204030204" pitchFamily="34" charset="0"/>
              </a:rPr>
              <a:t>The moment Jesus called her by name she realized who was standing in front of her. </a:t>
            </a:r>
          </a:p>
          <a:p>
            <a:r>
              <a:rPr lang="en-US" sz="3200" dirty="0">
                <a:latin typeface="Calibri" panose="020F0502020204030204" pitchFamily="34" charset="0"/>
                <a:cs typeface="Calibri" panose="020F0502020204030204" pitchFamily="34" charset="0"/>
              </a:rPr>
              <a:t>Imagine the overwhelming flood of emotion Mary experienced as her tears of sorrow turned into tears of celebration!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75901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2</a:t>
            </a:r>
          </a:p>
        </p:txBody>
      </p:sp>
      <p:sp>
        <p:nvSpPr>
          <p:cNvPr id="2" name="TextBox 1">
            <a:extLst>
              <a:ext uri="{FF2B5EF4-FFF2-40B4-BE49-F238E27FC236}">
                <a16:creationId xmlns:a16="http://schemas.microsoft.com/office/drawing/2014/main" id="{4A662189-B37B-4E2C-ACEB-2CF728614ED3}"/>
              </a:ext>
            </a:extLst>
          </p:cNvPr>
          <p:cNvSpPr txBox="1"/>
          <p:nvPr/>
        </p:nvSpPr>
        <p:spPr>
          <a:xfrm>
            <a:off x="4618612" y="5157748"/>
            <a:ext cx="2452915"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11</a:t>
            </a:r>
          </a:p>
          <a:p>
            <a:pPr algn="ctr"/>
            <a:r>
              <a:rPr lang="en-US" sz="3200" dirty="0">
                <a:solidFill>
                  <a:schemeClr val="bg1"/>
                </a:solidFill>
                <a:latin typeface="Constantia" panose="02030602050306030303" pitchFamily="18" charset="0"/>
              </a:rPr>
              <a:t>It is Finished</a:t>
            </a:r>
          </a:p>
        </p:txBody>
      </p:sp>
    </p:spTree>
    <p:extLst>
      <p:ext uri="{BB962C8B-B14F-4D97-AF65-F5344CB8AC3E}">
        <p14:creationId xmlns:p14="http://schemas.microsoft.com/office/powerpoint/2010/main" val="303516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77076" y="1003176"/>
            <a:ext cx="11268081" cy="49626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17 Jesus said, “Do not hold on to me, for I have not yet ascended to the Father.  Go instead to my brothers and tell them, ‘I am ascending to my Father and your Father, to my God and your God.’” 18 Mary Magdalene went to the disciples with the news: “I have seen the Lord!”  And she told them that he had said these things to her.  (John 20:17–18)</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49481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Image result for the power of the resurrection pics">
            <a:extLst>
              <a:ext uri="{FF2B5EF4-FFF2-40B4-BE49-F238E27FC236}">
                <a16:creationId xmlns:a16="http://schemas.microsoft.com/office/drawing/2014/main" id="{175DCA5B-C732-4426-902F-33B51ECB9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0" y="0"/>
            <a:ext cx="12155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20642" y="6162768"/>
            <a:ext cx="418704" cy="369332"/>
          </a:xfrm>
          <a:prstGeom prst="rect">
            <a:avLst/>
          </a:prstGeom>
          <a:noFill/>
          <a:ln>
            <a:solidFill>
              <a:schemeClr val="bg1"/>
            </a:solidFill>
          </a:ln>
        </p:spPr>
        <p:txBody>
          <a:bodyPr wrap="none" rtlCol="0">
            <a:spAutoFit/>
          </a:bodyPr>
          <a:lstStyle/>
          <a:p>
            <a:r>
              <a:rPr lang="en-US" b="1" dirty="0">
                <a:solidFill>
                  <a:schemeClr val="bg1"/>
                </a:solidFill>
              </a:rPr>
              <a:t>21</a:t>
            </a:r>
          </a:p>
        </p:txBody>
      </p:sp>
    </p:spTree>
    <p:extLst>
      <p:ext uri="{BB962C8B-B14F-4D97-AF65-F5344CB8AC3E}">
        <p14:creationId xmlns:p14="http://schemas.microsoft.com/office/powerpoint/2010/main" val="208719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Resurrection Power</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Jesus calmed Mary by letting her know it was okay to let Him go. </a:t>
            </a:r>
          </a:p>
          <a:p>
            <a:r>
              <a:rPr lang="en-US" sz="3200" dirty="0">
                <a:latin typeface="Calibri" panose="020F0502020204030204" pitchFamily="34" charset="0"/>
                <a:cs typeface="Calibri" panose="020F0502020204030204" pitchFamily="34" charset="0"/>
              </a:rPr>
              <a:t>One reason she could let go was that this encounter would not be the last time Mary would see Him. </a:t>
            </a:r>
          </a:p>
          <a:p>
            <a:r>
              <a:rPr lang="en-US" sz="3200" dirty="0">
                <a:latin typeface="Calibri" panose="020F0502020204030204" pitchFamily="34" charset="0"/>
                <a:cs typeface="Calibri" panose="020F0502020204030204" pitchFamily="34" charset="0"/>
              </a:rPr>
              <a:t>Jesus remained on the earth for forty days before He ascended to heaven to sit at the right hand of God. </a:t>
            </a:r>
          </a:p>
          <a:p>
            <a:r>
              <a:rPr lang="en-US" sz="3200" dirty="0">
                <a:latin typeface="Calibri" panose="020F0502020204030204" pitchFamily="34" charset="0"/>
                <a:cs typeface="Calibri" panose="020F0502020204030204" pitchFamily="34" charset="0"/>
              </a:rPr>
              <a:t>The second reason was that Mary needed to tell others. </a:t>
            </a:r>
          </a:p>
          <a:p>
            <a:r>
              <a:rPr lang="en-US" sz="3200" dirty="0">
                <a:latin typeface="Calibri" panose="020F0502020204030204" pitchFamily="34" charset="0"/>
                <a:cs typeface="Calibri" panose="020F0502020204030204" pitchFamily="34" charset="0"/>
              </a:rPr>
              <a:t>Mary encountered the risen Savior and He commissioned her to tell His brothers that He was alive.</a:t>
            </a:r>
          </a:p>
          <a:p>
            <a:r>
              <a:rPr lang="en-US" sz="3200" dirty="0">
                <a:latin typeface="Calibri" panose="020F0502020204030204" pitchFamily="34" charset="0"/>
                <a:cs typeface="Calibri" panose="020F0502020204030204" pitchFamily="34" charset="0"/>
              </a:rPr>
              <a:t>In the past, Jesus referred to His followers as servants or friends. </a:t>
            </a:r>
          </a:p>
          <a:p>
            <a:r>
              <a:rPr lang="en-US" sz="3200" dirty="0">
                <a:latin typeface="Calibri" panose="020F0502020204030204" pitchFamily="34" charset="0"/>
                <a:cs typeface="Calibri" panose="020F0502020204030204" pitchFamily="34" charset="0"/>
              </a:rPr>
              <a:t>Because they would now share in the power of the resurrection, Jesus called them His brothers.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85385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065321" y="815509"/>
            <a:ext cx="10280342"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19 On the evening of that first day of the week, when the disciples were together, with the doors locked for fear of the Jewish leaders, Jesus came and stood among them and said, “Peace be with you!” 20 After he said this, he showed them his hands and side.  The disciples were overjoyed when they saw the Lord. 21 Again Jesus said, “Peace be with you!  As the Father has sent me, I am sending you.” (John 20:19–21)</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269935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Image result for jesus brings peace pics">
            <a:extLst>
              <a:ext uri="{FF2B5EF4-FFF2-40B4-BE49-F238E27FC236}">
                <a16:creationId xmlns:a16="http://schemas.microsoft.com/office/drawing/2014/main" id="{2E0BA627-A36B-4EC9-A368-F1E047963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54"/>
            <a:ext cx="12192000" cy="68701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20642" y="6162768"/>
            <a:ext cx="418704" cy="369332"/>
          </a:xfrm>
          <a:prstGeom prst="rect">
            <a:avLst/>
          </a:prstGeom>
          <a:noFill/>
          <a:ln>
            <a:solidFill>
              <a:schemeClr val="bg1"/>
            </a:solidFill>
          </a:ln>
        </p:spPr>
        <p:txBody>
          <a:bodyPr wrap="none" rtlCol="0">
            <a:spAutoFit/>
          </a:bodyPr>
          <a:lstStyle/>
          <a:p>
            <a:r>
              <a:rPr lang="en-US" b="1" dirty="0">
                <a:solidFill>
                  <a:schemeClr val="bg1"/>
                </a:solidFill>
              </a:rPr>
              <a:t>24</a:t>
            </a:r>
          </a:p>
        </p:txBody>
      </p:sp>
    </p:spTree>
    <p:extLst>
      <p:ext uri="{BB962C8B-B14F-4D97-AF65-F5344CB8AC3E}">
        <p14:creationId xmlns:p14="http://schemas.microsoft.com/office/powerpoint/2010/main" val="405549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Brings Peace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5" y="1131095"/>
            <a:ext cx="11473915" cy="5226982"/>
          </a:xfrm>
        </p:spPr>
        <p:txBody>
          <a:bodyPr>
            <a:noAutofit/>
          </a:bodyPr>
          <a:lstStyle/>
          <a:p>
            <a:r>
              <a:rPr lang="en-US" sz="3200" dirty="0">
                <a:latin typeface="Calibri" panose="020F0502020204030204" pitchFamily="34" charset="0"/>
                <a:cs typeface="Calibri" panose="020F0502020204030204" pitchFamily="34" charset="0"/>
              </a:rPr>
              <a:t>The disciples, like Mary, had to see Jesus to believe He had risen. </a:t>
            </a:r>
          </a:p>
          <a:p>
            <a:r>
              <a:rPr lang="en-US" sz="3200" dirty="0">
                <a:latin typeface="Calibri" panose="020F0502020204030204" pitchFamily="34" charset="0"/>
                <a:cs typeface="Calibri" panose="020F0502020204030204" pitchFamily="34" charset="0"/>
              </a:rPr>
              <a:t>Jesus turned the disciples’ fear into courage. </a:t>
            </a:r>
          </a:p>
          <a:p>
            <a:r>
              <a:rPr lang="en-US" sz="3200" dirty="0">
                <a:latin typeface="Calibri" panose="020F0502020204030204" pitchFamily="34" charset="0"/>
                <a:cs typeface="Calibri" panose="020F0502020204030204" pitchFamily="34" charset="0"/>
              </a:rPr>
              <a:t>His first words to His disciples were words of peace. </a:t>
            </a:r>
          </a:p>
          <a:p>
            <a:r>
              <a:rPr lang="en-US" sz="3200" dirty="0">
                <a:latin typeface="Calibri" panose="020F0502020204030204" pitchFamily="34" charset="0"/>
                <a:cs typeface="Calibri" panose="020F0502020204030204" pitchFamily="34" charset="0"/>
              </a:rPr>
              <a:t>Jesus did not rebuke them for abandoning Him, but spoke peace over them. </a:t>
            </a:r>
          </a:p>
          <a:p>
            <a:r>
              <a:rPr lang="en-US" sz="3200" dirty="0">
                <a:latin typeface="Calibri" panose="020F0502020204030204" pitchFamily="34" charset="0"/>
                <a:cs typeface="Calibri" panose="020F0502020204030204" pitchFamily="34" charset="0"/>
              </a:rPr>
              <a:t>His words of peace were not just for the moment; they were for eternity. </a:t>
            </a:r>
          </a:p>
          <a:p>
            <a:r>
              <a:rPr lang="en-US" sz="3200" dirty="0">
                <a:latin typeface="Calibri" panose="020F0502020204030204" pitchFamily="34" charset="0"/>
                <a:cs typeface="Calibri" panose="020F0502020204030204" pitchFamily="34" charset="0"/>
              </a:rPr>
              <a:t>His death and resurrection had brought peace to the world. </a:t>
            </a:r>
          </a:p>
          <a:p>
            <a:r>
              <a:rPr lang="en-US" sz="3200" dirty="0">
                <a:latin typeface="Calibri" panose="020F0502020204030204" pitchFamily="34" charset="0"/>
                <a:cs typeface="Calibri" panose="020F0502020204030204" pitchFamily="34" charset="0"/>
              </a:rPr>
              <a:t>Sin and death were defeated, and the created could experience everlasting peace with the Creator.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373205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Mary and the disciples believed because they saw the resurrected Jesus. </a:t>
            </a:r>
          </a:p>
          <a:p>
            <a:r>
              <a:rPr lang="en-US" sz="3200" dirty="0">
                <a:latin typeface="Calibri" panose="020F0502020204030204" pitchFamily="34" charset="0"/>
                <a:cs typeface="Calibri" panose="020F0502020204030204" pitchFamily="34" charset="0"/>
              </a:rPr>
              <a:t>Although we cannot see Jesus today, He reveals himself through the eyewitness accounts in the Bible and through the Holy Spirit, who speaks the truth of Jesus to our spirits.</a:t>
            </a:r>
          </a:p>
          <a:p>
            <a:r>
              <a:rPr lang="en-US" sz="3200" dirty="0">
                <a:latin typeface="Calibri" panose="020F0502020204030204" pitchFamily="34" charset="0"/>
                <a:cs typeface="Calibri" panose="020F0502020204030204" pitchFamily="34" charset="0"/>
              </a:rPr>
              <a:t>Jesus removes our fear by making it possible to have a right relationship with God. </a:t>
            </a:r>
          </a:p>
          <a:p>
            <a:r>
              <a:rPr lang="en-US" sz="3200" dirty="0">
                <a:latin typeface="Calibri" panose="020F0502020204030204" pitchFamily="34" charset="0"/>
                <a:cs typeface="Calibri" panose="020F0502020204030204" pitchFamily="34" charset="0"/>
              </a:rPr>
              <a:t>He has also given us a purpose: to go to all nations and make disciples by telling the world what we have seen and heard.</a:t>
            </a:r>
          </a:p>
          <a:p>
            <a:r>
              <a:rPr lang="en-US" sz="3200" dirty="0">
                <a:latin typeface="Calibri" panose="020F0502020204030204" pitchFamily="34" charset="0"/>
                <a:cs typeface="Calibri" panose="020F0502020204030204" pitchFamily="34" charset="0"/>
              </a:rPr>
              <a:t>The peace we have in Jesus is what He offers to everyone.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50736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i.ytimg.com/vi/V4VQfGQPXfg/hqdefault.jpg">
            <a:extLst>
              <a:ext uri="{FF2B5EF4-FFF2-40B4-BE49-F238E27FC236}">
                <a16:creationId xmlns:a16="http://schemas.microsoft.com/office/drawing/2014/main" id="{BFBB0C97-8E79-427E-B2F1-F9C3E8EE2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43" b="12472"/>
          <a:stretch/>
        </p:blipFill>
        <p:spPr bwMode="auto">
          <a:xfrm>
            <a:off x="1820754" y="0"/>
            <a:ext cx="9141041" cy="5133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27</a:t>
            </a:r>
          </a:p>
        </p:txBody>
      </p:sp>
      <p:sp>
        <p:nvSpPr>
          <p:cNvPr id="2" name="TextBox 1">
            <a:extLst>
              <a:ext uri="{FF2B5EF4-FFF2-40B4-BE49-F238E27FC236}">
                <a16:creationId xmlns:a16="http://schemas.microsoft.com/office/drawing/2014/main" id="{4A662189-B37B-4E2C-ACEB-2CF728614ED3}"/>
              </a:ext>
            </a:extLst>
          </p:cNvPr>
          <p:cNvSpPr txBox="1"/>
          <p:nvPr/>
        </p:nvSpPr>
        <p:spPr>
          <a:xfrm>
            <a:off x="1527029" y="5157748"/>
            <a:ext cx="8636082" cy="1200329"/>
          </a:xfrm>
          <a:prstGeom prst="rect">
            <a:avLst/>
          </a:prstGeom>
          <a:noFill/>
        </p:spPr>
        <p:txBody>
          <a:bodyPr wrap="none" rtlCol="0">
            <a:spAutoFit/>
          </a:bodyPr>
          <a:lstStyle/>
          <a:p>
            <a:pPr algn="ctr"/>
            <a:r>
              <a:rPr lang="en-US" sz="4000" dirty="0">
                <a:solidFill>
                  <a:schemeClr val="bg1"/>
                </a:solidFill>
                <a:latin typeface="Constantia" panose="02030602050306030303" pitchFamily="18" charset="0"/>
              </a:rPr>
              <a:t>Week 13</a:t>
            </a:r>
          </a:p>
          <a:p>
            <a:pPr algn="ctr"/>
            <a:r>
              <a:rPr lang="en-US" sz="3200" dirty="0">
                <a:solidFill>
                  <a:schemeClr val="bg1"/>
                </a:solidFill>
                <a:latin typeface="Constantia" panose="02030602050306030303" pitchFamily="18" charset="0"/>
              </a:rPr>
              <a:t>A Remarkable Catch and a Gracious Restoration</a:t>
            </a:r>
          </a:p>
        </p:txBody>
      </p:sp>
    </p:spTree>
    <p:extLst>
      <p:ext uri="{BB962C8B-B14F-4D97-AF65-F5344CB8AC3E}">
        <p14:creationId xmlns:p14="http://schemas.microsoft.com/office/powerpoint/2010/main" val="62518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5"/>
            <a:ext cx="10955044"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50 And Jesus cried out again with a loud voice and yielded up his spirit.  (Matthew 27:50)</a:t>
            </a: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28</a:t>
            </a:r>
          </a:p>
        </p:txBody>
      </p:sp>
    </p:spTree>
    <p:extLst>
      <p:ext uri="{BB962C8B-B14F-4D97-AF65-F5344CB8AC3E}">
        <p14:creationId xmlns:p14="http://schemas.microsoft.com/office/powerpoint/2010/main" val="407650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5"/>
            <a:ext cx="10955044"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27 And just as it is appointed for man to die once, and after that comes judgment  (Hebrews 9:27)</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322631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c1.staticflickr.com/7/6140/5960697166_078b34b945_b.jpg">
            <a:extLst>
              <a:ext uri="{FF2B5EF4-FFF2-40B4-BE49-F238E27FC236}">
                <a16:creationId xmlns:a16="http://schemas.microsoft.com/office/drawing/2014/main" id="{BAA1758A-0F35-4F1A-BC21-530987548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754" y="1700761"/>
            <a:ext cx="5797118" cy="5157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 action="ppaction://noaction"/>
            <a:extLst>
              <a:ext uri="{FF2B5EF4-FFF2-40B4-BE49-F238E27FC236}">
                <a16:creationId xmlns:a16="http://schemas.microsoft.com/office/drawing/2014/main" id="{4DC4F60A-6A02-4535-B231-9F3C6A5AD42D}"/>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3</a:t>
            </a:r>
          </a:p>
        </p:txBody>
      </p:sp>
      <p:sp>
        <p:nvSpPr>
          <p:cNvPr id="4" name="Rectangle 3">
            <a:extLst>
              <a:ext uri="{FF2B5EF4-FFF2-40B4-BE49-F238E27FC236}">
                <a16:creationId xmlns:a16="http://schemas.microsoft.com/office/drawing/2014/main" id="{09404DFA-107E-4319-AE32-B9FF324BCA7A}"/>
              </a:ext>
            </a:extLst>
          </p:cNvPr>
          <p:cNvSpPr/>
          <p:nvPr/>
        </p:nvSpPr>
        <p:spPr>
          <a:xfrm>
            <a:off x="932155" y="146988"/>
            <a:ext cx="9587884" cy="1569660"/>
          </a:xfrm>
          <a:prstGeom prst="rect">
            <a:avLst/>
          </a:prstGeom>
        </p:spPr>
        <p:txBody>
          <a:bodyPr wrap="square">
            <a:spAutoFit/>
          </a:bodyPr>
          <a:lstStyle/>
          <a:p>
            <a:pPr algn="ctr"/>
            <a:r>
              <a:rPr lang="en-US" sz="3200" dirty="0">
                <a:latin typeface="Calibri" panose="020F0502020204030204" pitchFamily="34" charset="0"/>
                <a:cs typeface="Calibri" panose="020F0502020204030204" pitchFamily="34" charset="0"/>
              </a:rPr>
              <a:t>Pilate made several failed attempts to satisfy the Jews which only resulted in an even louder cry from the crowd, “Crucify Him!” </a:t>
            </a:r>
          </a:p>
        </p:txBody>
      </p:sp>
    </p:spTree>
    <p:extLst>
      <p:ext uri="{BB962C8B-B14F-4D97-AF65-F5344CB8AC3E}">
        <p14:creationId xmlns:p14="http://schemas.microsoft.com/office/powerpoint/2010/main" val="2099495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648071" y="1210045"/>
            <a:ext cx="10955044"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31 he foresaw and spoke about the resurrection of the Christ, that he was not abandoned to Hades, nor did his flesh see corruption.  (Acts 2:31)</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357629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849668" y="1210045"/>
            <a:ext cx="10634707"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19 in which he went and proclaimed to the spirits in prison,  (1 Peter 3:19)</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2933968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BB9A-94BE-41DD-AAC1-7C8D69DB505C}"/>
              </a:ext>
            </a:extLst>
          </p:cNvPr>
          <p:cNvSpPr>
            <a:spLocks noGrp="1"/>
          </p:cNvSpPr>
          <p:nvPr>
            <p:ph type="title"/>
          </p:nvPr>
        </p:nvSpPr>
        <p:spPr>
          <a:xfrm>
            <a:off x="909222" y="18896"/>
            <a:ext cx="10515600" cy="1325563"/>
          </a:xfrm>
        </p:spPr>
        <p:txBody>
          <a:bodyPr>
            <a:normAutofit/>
          </a:bodyPr>
          <a:lstStyle/>
          <a:p>
            <a:pPr algn="ctr"/>
            <a:r>
              <a:rPr lang="en-US" sz="3200" b="1" dirty="0">
                <a:hlinkClick r:id="rId2" action="ppaction://hlinksldjump"/>
              </a:rPr>
              <a:t>Verses</a:t>
            </a:r>
            <a:endParaRPr lang="en-US" sz="3200" b="1" dirty="0"/>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4294967295"/>
          </p:nvPr>
        </p:nvSpPr>
        <p:spPr>
          <a:xfrm>
            <a:off x="849668" y="1210045"/>
            <a:ext cx="10634707" cy="4649218"/>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8 Therefore it says, “When he ascended on high he led a host of captives, and he gave gifts to men.”  (Ephesians 4:8)</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42660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powerfilled2.files.wordpress.com/2014/04/power-and-authority.jpg">
            <a:extLst>
              <a:ext uri="{FF2B5EF4-FFF2-40B4-BE49-F238E27FC236}">
                <a16:creationId xmlns:a16="http://schemas.microsoft.com/office/drawing/2014/main" id="{29228CD4-5B4A-43D2-9B4A-B08ACEF3B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04" y="1198931"/>
            <a:ext cx="7537142" cy="5652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47694C00-E3FF-4C75-B57A-7ECB685CDA3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4</a:t>
            </a:r>
          </a:p>
        </p:txBody>
      </p:sp>
      <p:sp>
        <p:nvSpPr>
          <p:cNvPr id="2" name="Rectangle 1">
            <a:extLst>
              <a:ext uri="{FF2B5EF4-FFF2-40B4-BE49-F238E27FC236}">
                <a16:creationId xmlns:a16="http://schemas.microsoft.com/office/drawing/2014/main" id="{5F9D1887-2F3D-4669-AE95-60FE8BD3C445}"/>
              </a:ext>
            </a:extLst>
          </p:cNvPr>
          <p:cNvSpPr/>
          <p:nvPr/>
        </p:nvSpPr>
        <p:spPr>
          <a:xfrm>
            <a:off x="559617" y="130591"/>
            <a:ext cx="11072765" cy="1077218"/>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Jesus reminded Pilate that God had given him his power, and God would control everything that would happen, not Pilate. </a:t>
            </a:r>
          </a:p>
        </p:txBody>
      </p:sp>
    </p:spTree>
    <p:extLst>
      <p:ext uri="{BB962C8B-B14F-4D97-AF65-F5344CB8AC3E}">
        <p14:creationId xmlns:p14="http://schemas.microsoft.com/office/powerpoint/2010/main" val="371937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http://1.bp.blogspot.com/-fXbUFnst5IA/VdMebNvgmRI/AAAAAAAAdgE/e2Ftn4ZJrx0/s1600/self-interest-prevails-22976734.jpg">
            <a:extLst>
              <a:ext uri="{FF2B5EF4-FFF2-40B4-BE49-F238E27FC236}">
                <a16:creationId xmlns:a16="http://schemas.microsoft.com/office/drawing/2014/main" id="{1CDE43DF-6799-42F1-A10D-CF6F0316B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57"/>
          <a:stretch/>
        </p:blipFill>
        <p:spPr bwMode="auto">
          <a:xfrm>
            <a:off x="1790329" y="1217911"/>
            <a:ext cx="9883807" cy="52231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 action="ppaction://noaction"/>
            <a:extLst>
              <a:ext uri="{FF2B5EF4-FFF2-40B4-BE49-F238E27FC236}">
                <a16:creationId xmlns:a16="http://schemas.microsoft.com/office/drawing/2014/main" id="{0A943AFC-7508-4EC7-8564-ED582090CF27}"/>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sp>
        <p:nvSpPr>
          <p:cNvPr id="2" name="Rectangle 1">
            <a:extLst>
              <a:ext uri="{FF2B5EF4-FFF2-40B4-BE49-F238E27FC236}">
                <a16:creationId xmlns:a16="http://schemas.microsoft.com/office/drawing/2014/main" id="{3801AD7A-7FBD-4A56-99AB-55937DE64DCA}"/>
              </a:ext>
            </a:extLst>
          </p:cNvPr>
          <p:cNvSpPr/>
          <p:nvPr/>
        </p:nvSpPr>
        <p:spPr>
          <a:xfrm>
            <a:off x="727970" y="140693"/>
            <a:ext cx="10946166" cy="1077218"/>
          </a:xfrm>
          <a:prstGeom prst="rect">
            <a:avLst/>
          </a:prstGeom>
        </p:spPr>
        <p:txBody>
          <a:bodyPr wrap="square">
            <a:spAutoFit/>
          </a:bodyPr>
          <a:lstStyle/>
          <a:p>
            <a:pPr algn="ctr"/>
            <a:r>
              <a:rPr lang="en-US" sz="3200" dirty="0">
                <a:latin typeface="Calibri" panose="020F0502020204030204" pitchFamily="34" charset="0"/>
                <a:cs typeface="Calibri" panose="020F0502020204030204" pitchFamily="34" charset="0"/>
              </a:rPr>
              <a:t>Afraid of losing his position (or even worse), Pilate gave into the demands of the Jews and called for the crucifixion of Jesus.</a:t>
            </a:r>
          </a:p>
        </p:txBody>
      </p:sp>
    </p:spTree>
    <p:extLst>
      <p:ext uri="{BB962C8B-B14F-4D97-AF65-F5344CB8AC3E}">
        <p14:creationId xmlns:p14="http://schemas.microsoft.com/office/powerpoint/2010/main" val="96829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www.avdefense.webs.com/king%20of%20the%20jews.jpg">
            <a:extLst>
              <a:ext uri="{FF2B5EF4-FFF2-40B4-BE49-F238E27FC236}">
                <a16:creationId xmlns:a16="http://schemas.microsoft.com/office/drawing/2014/main" id="{A2D2F6DC-1CE9-46AD-9BBF-9497AF3A6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25"/>
          <a:stretch/>
        </p:blipFill>
        <p:spPr bwMode="auto">
          <a:xfrm>
            <a:off x="1065321" y="1641264"/>
            <a:ext cx="10327689" cy="4716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 action="ppaction://noaction"/>
            <a:extLst>
              <a:ext uri="{FF2B5EF4-FFF2-40B4-BE49-F238E27FC236}">
                <a16:creationId xmlns:a16="http://schemas.microsoft.com/office/drawing/2014/main" id="{2A4D4720-F782-495E-BA38-6EA5619D0FFB}"/>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6</a:t>
            </a:r>
          </a:p>
        </p:txBody>
      </p:sp>
      <p:sp>
        <p:nvSpPr>
          <p:cNvPr id="2" name="Rectangle 1">
            <a:extLst>
              <a:ext uri="{FF2B5EF4-FFF2-40B4-BE49-F238E27FC236}">
                <a16:creationId xmlns:a16="http://schemas.microsoft.com/office/drawing/2014/main" id="{ACB010EA-A514-4062-9347-C22624DDBF15}"/>
              </a:ext>
            </a:extLst>
          </p:cNvPr>
          <p:cNvSpPr/>
          <p:nvPr/>
        </p:nvSpPr>
        <p:spPr>
          <a:xfrm>
            <a:off x="257452" y="197501"/>
            <a:ext cx="11354540" cy="1077218"/>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Jesus could rightly take the title King of the Jews, but because Jesus was not what they wanted, “his own people did not receive him”.</a:t>
            </a:r>
          </a:p>
        </p:txBody>
      </p:sp>
    </p:spTree>
    <p:extLst>
      <p:ext uri="{BB962C8B-B14F-4D97-AF65-F5344CB8AC3E}">
        <p14:creationId xmlns:p14="http://schemas.microsoft.com/office/powerpoint/2010/main" val="153144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s://i.ytimg.com/vi/BJLEKZ-ZgcY/hqdefault.jpg">
            <a:extLst>
              <a:ext uri="{FF2B5EF4-FFF2-40B4-BE49-F238E27FC236}">
                <a16:creationId xmlns:a16="http://schemas.microsoft.com/office/drawing/2014/main" id="{B0E229FB-0A80-4F3D-8FF9-B9B7DB41C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88" y="1100832"/>
            <a:ext cx="7676224" cy="5757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31A35102-AF4D-4A09-B884-85CE66E2B5D6}"/>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7</a:t>
            </a:r>
          </a:p>
        </p:txBody>
      </p:sp>
      <p:sp>
        <p:nvSpPr>
          <p:cNvPr id="2" name="Rectangle 1">
            <a:extLst>
              <a:ext uri="{FF2B5EF4-FFF2-40B4-BE49-F238E27FC236}">
                <a16:creationId xmlns:a16="http://schemas.microsoft.com/office/drawing/2014/main" id="{CA03D67A-C7D1-44E7-BAE5-578425235DC8}"/>
              </a:ext>
            </a:extLst>
          </p:cNvPr>
          <p:cNvSpPr/>
          <p:nvPr/>
        </p:nvSpPr>
        <p:spPr>
          <a:xfrm>
            <a:off x="568171" y="112269"/>
            <a:ext cx="10777491" cy="1077218"/>
          </a:xfrm>
          <a:prstGeom prst="rect">
            <a:avLst/>
          </a:prstGeom>
        </p:spPr>
        <p:txBody>
          <a:bodyPr wrap="square">
            <a:spAutoFit/>
          </a:bodyPr>
          <a:lstStyle/>
          <a:p>
            <a:pPr algn="ctr"/>
            <a:r>
              <a:rPr lang="en-US" sz="3200" dirty="0">
                <a:solidFill>
                  <a:schemeClr val="bg1"/>
                </a:solidFill>
                <a:latin typeface="Calibri" panose="020F0502020204030204" pitchFamily="34" charset="0"/>
                <a:cs typeface="Calibri" panose="020F0502020204030204" pitchFamily="34" charset="0"/>
              </a:rPr>
              <a:t>John demonstrated what an honor it is obey Jesus without complaining, asking questions, or hesitating.</a:t>
            </a:r>
          </a:p>
        </p:txBody>
      </p:sp>
    </p:spTree>
    <p:extLst>
      <p:ext uri="{BB962C8B-B14F-4D97-AF65-F5344CB8AC3E}">
        <p14:creationId xmlns:p14="http://schemas.microsoft.com/office/powerpoint/2010/main" val="3980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FF3300"/>
            </a:gs>
            <a:gs pos="3896">
              <a:srgbClr val="FFFF00"/>
            </a:gs>
            <a:gs pos="76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6148" name="Picture 4" descr="http://posp.co.uk/wp-content/uploads/2016/05/23432_The_work_has_been_done..jpg">
            <a:extLst>
              <a:ext uri="{FF2B5EF4-FFF2-40B4-BE49-F238E27FC236}">
                <a16:creationId xmlns:a16="http://schemas.microsoft.com/office/drawing/2014/main" id="{13676922-AF9B-45E4-8745-5E2D6360E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 action="ppaction://noaction"/>
            <a:extLst>
              <a:ext uri="{FF2B5EF4-FFF2-40B4-BE49-F238E27FC236}">
                <a16:creationId xmlns:a16="http://schemas.microsoft.com/office/drawing/2014/main" id="{3896AACF-3D7C-4165-AFCC-72987AE59B16}"/>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8</a:t>
            </a:r>
          </a:p>
        </p:txBody>
      </p:sp>
      <p:sp>
        <p:nvSpPr>
          <p:cNvPr id="2" name="Rectangle 1">
            <a:extLst>
              <a:ext uri="{FF2B5EF4-FFF2-40B4-BE49-F238E27FC236}">
                <a16:creationId xmlns:a16="http://schemas.microsoft.com/office/drawing/2014/main" id="{363467C3-1EF0-4507-8E1A-18861F9AE4AF}"/>
              </a:ext>
            </a:extLst>
          </p:cNvPr>
          <p:cNvSpPr/>
          <p:nvPr/>
        </p:nvSpPr>
        <p:spPr>
          <a:xfrm>
            <a:off x="2479497" y="205948"/>
            <a:ext cx="7595926" cy="584775"/>
          </a:xfrm>
          <a:prstGeom prst="rect">
            <a:avLst/>
          </a:prstGeom>
        </p:spPr>
        <p:txBody>
          <a:bodyPr wrap="none">
            <a:spAutoFit/>
          </a:bodyPr>
          <a:lstStyle/>
          <a:p>
            <a:r>
              <a:rPr lang="en-US" sz="3200" dirty="0">
                <a:latin typeface="Calibri" panose="020F0502020204030204" pitchFamily="34" charset="0"/>
                <a:cs typeface="Calibri" panose="020F0502020204030204" pitchFamily="34" charset="0"/>
              </a:rPr>
              <a:t>All Jesus had come to do was accomplished. </a:t>
            </a:r>
          </a:p>
        </p:txBody>
      </p:sp>
    </p:spTree>
    <p:extLst>
      <p:ext uri="{BB962C8B-B14F-4D97-AF65-F5344CB8AC3E}">
        <p14:creationId xmlns:p14="http://schemas.microsoft.com/office/powerpoint/2010/main" val="19861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The word redemption means “to gain or regain possession of something in exchange for payment or clearing a debt.” </a:t>
            </a:r>
          </a:p>
          <a:p>
            <a:r>
              <a:rPr lang="en-US" sz="3200" dirty="0">
                <a:latin typeface="Calibri" panose="020F0502020204030204" pitchFamily="34" charset="0"/>
                <a:cs typeface="Calibri" panose="020F0502020204030204" pitchFamily="34" charset="0"/>
              </a:rPr>
              <a:t>We were all born sinful, and our sin separates us from God and His love. </a:t>
            </a:r>
          </a:p>
          <a:p>
            <a:r>
              <a:rPr lang="en-US" sz="3200" dirty="0">
                <a:latin typeface="Calibri" panose="020F0502020204030204" pitchFamily="34" charset="0"/>
                <a:cs typeface="Calibri" panose="020F0502020204030204" pitchFamily="34" charset="0"/>
              </a:rPr>
              <a:t>We are powerless to pay the debt of sin we owe to God. </a:t>
            </a:r>
          </a:p>
          <a:p>
            <a:r>
              <a:rPr lang="en-US" sz="3200" dirty="0">
                <a:latin typeface="Calibri" panose="020F0502020204030204" pitchFamily="34" charset="0"/>
                <a:cs typeface="Calibri" panose="020F0502020204030204" pitchFamily="34" charset="0"/>
              </a:rPr>
              <a:t>The Father sent his Son Jesus to pay our sin debt. </a:t>
            </a:r>
          </a:p>
          <a:p>
            <a:r>
              <a:rPr lang="en-US" sz="3200" dirty="0">
                <a:latin typeface="Calibri" panose="020F0502020204030204" pitchFamily="34" charset="0"/>
                <a:cs typeface="Calibri" panose="020F0502020204030204" pitchFamily="34" charset="0"/>
              </a:rPr>
              <a:t>To be right with God we must believe and accept that Jesus paid our price, and by this God gains possession of us. </a:t>
            </a:r>
          </a:p>
          <a:p>
            <a:r>
              <a:rPr lang="en-US" sz="3200" dirty="0">
                <a:latin typeface="Calibri" panose="020F0502020204030204" pitchFamily="34" charset="0"/>
                <a:cs typeface="Calibri" panose="020F0502020204030204" pitchFamily="34" charset="0"/>
              </a:rPr>
              <a:t>There is nothing left to do; there is nothing we can add.</a:t>
            </a:r>
          </a:p>
          <a:p>
            <a:r>
              <a:rPr lang="en-US" sz="3200" dirty="0">
                <a:latin typeface="Calibri" panose="020F0502020204030204" pitchFamily="34" charset="0"/>
                <a:cs typeface="Calibri" panose="020F0502020204030204" pitchFamily="34" charset="0"/>
              </a:rPr>
              <a:t>Because of Jesus, we can belong to God. </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562717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324799</TotalTime>
  <Words>1693</Words>
  <Application>Microsoft Office PowerPoint</Application>
  <PresentationFormat>Widescreen</PresentationFormat>
  <Paragraphs>118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Where Was Jesus for the Three Days?</vt:lpstr>
      <vt:lpstr>PowerPoint Presentation</vt:lpstr>
      <vt:lpstr>PowerPoint Presentation</vt:lpstr>
      <vt:lpstr>Jesus is Alive</vt:lpstr>
      <vt:lpstr>PowerPoint Presentation</vt:lpstr>
      <vt:lpstr>PowerPoint Presentation</vt:lpstr>
      <vt:lpstr>Celebrate Jesus</vt:lpstr>
      <vt:lpstr>PowerPoint Presentation</vt:lpstr>
      <vt:lpstr>PowerPoint Presentation</vt:lpstr>
      <vt:lpstr>Resurrection Power</vt:lpstr>
      <vt:lpstr>PowerPoint Presentation</vt:lpstr>
      <vt:lpstr>PowerPoint Presentation</vt:lpstr>
      <vt:lpstr>Jesus Brings Peace</vt:lpstr>
      <vt:lpstr>Implications and Actions</vt:lpstr>
      <vt:lpstr>PowerPoint Presentation</vt:lpstr>
      <vt:lpstr>Verses</vt:lpstr>
      <vt:lpstr>Verses</vt:lpstr>
      <vt:lpstr>Verses</vt:lpstr>
      <vt:lpstr>Verses</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907</cp:revision>
  <cp:lastPrinted>2018-05-13T18:40:39Z</cp:lastPrinted>
  <dcterms:created xsi:type="dcterms:W3CDTF">2018-01-11T19:59:25Z</dcterms:created>
  <dcterms:modified xsi:type="dcterms:W3CDTF">2019-06-25T10:24:23Z</dcterms:modified>
</cp:coreProperties>
</file>