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433" r:id="rId3"/>
    <p:sldId id="1442" r:id="rId4"/>
    <p:sldId id="1443" r:id="rId5"/>
    <p:sldId id="1444" r:id="rId6"/>
    <p:sldId id="1447" r:id="rId7"/>
    <p:sldId id="1449" r:id="rId8"/>
    <p:sldId id="1453" r:id="rId9"/>
    <p:sldId id="1454" r:id="rId10"/>
    <p:sldId id="1421" r:id="rId11"/>
    <p:sldId id="1436" r:id="rId12"/>
    <p:sldId id="1480" r:id="rId13"/>
    <p:sldId id="1458" r:id="rId14"/>
    <p:sldId id="1459" r:id="rId15"/>
    <p:sldId id="1457" r:id="rId16"/>
    <p:sldId id="1461" r:id="rId17"/>
    <p:sldId id="1481" r:id="rId18"/>
    <p:sldId id="1460" r:id="rId19"/>
    <p:sldId id="1464" r:id="rId20"/>
    <p:sldId id="1462" r:id="rId21"/>
    <p:sldId id="1463" r:id="rId22"/>
    <p:sldId id="1467" r:id="rId23"/>
    <p:sldId id="1465" r:id="rId24"/>
    <p:sldId id="1478" r:id="rId25"/>
    <p:sldId id="1479" r:id="rId26"/>
    <p:sldId id="1456" r:id="rId2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E0E690DC-CFC6-49C8-A545-33EF63C02B06}"/>
    <pc:docChg chg="undo custSel delSld modSld">
      <pc:chgData name="Edward Irish" userId="097da01e8823f29e" providerId="LiveId" clId="{E0E690DC-CFC6-49C8-A545-33EF63C02B06}" dt="2019-06-03T14:42:08.130" v="106" actId="20577"/>
      <pc:docMkLst>
        <pc:docMk/>
      </pc:docMkLst>
      <pc:sldChg chg="modSp">
        <pc:chgData name="Edward Irish" userId="097da01e8823f29e" providerId="LiveId" clId="{E0E690DC-CFC6-49C8-A545-33EF63C02B06}" dt="2019-06-03T14:42:08.130" v="106" actId="20577"/>
        <pc:sldMkLst>
          <pc:docMk/>
          <pc:sldMk cId="366324038" sldId="1267"/>
        </pc:sldMkLst>
        <pc:spChg chg="mod">
          <ac:chgData name="Edward Irish" userId="097da01e8823f29e" providerId="LiveId" clId="{E0E690DC-CFC6-49C8-A545-33EF63C02B06}" dt="2019-06-03T14:42:08.130" v="106" actId="20577"/>
          <ac:spMkLst>
            <pc:docMk/>
            <pc:sldMk cId="366324038" sldId="1267"/>
            <ac:spMk id="10" creationId="{366036EC-6336-4FCE-A4BB-FBE9FFEE9BA1}"/>
          </ac:spMkLst>
        </pc:spChg>
      </pc:sldChg>
      <pc:sldChg chg="modSp">
        <pc:chgData name="Edward Irish" userId="097da01e8823f29e" providerId="LiveId" clId="{E0E690DC-CFC6-49C8-A545-33EF63C02B06}" dt="2019-06-01T13:46:20.182" v="59" actId="20577"/>
        <pc:sldMkLst>
          <pc:docMk/>
          <pc:sldMk cId="4191175656" sldId="1465"/>
        </pc:sldMkLst>
        <pc:spChg chg="mod">
          <ac:chgData name="Edward Irish" userId="097da01e8823f29e" providerId="LiveId" clId="{E0E690DC-CFC6-49C8-A545-33EF63C02B06}" dt="2019-06-01T13:46:20.182" v="59" actId="20577"/>
          <ac:spMkLst>
            <pc:docMk/>
            <pc:sldMk cId="4191175656" sldId="1465"/>
            <ac:spMk id="10" creationId="{366036EC-6336-4FCE-A4BB-FBE9FFEE9BA1}"/>
          </ac:spMkLst>
        </pc:spChg>
      </pc:sldChg>
      <pc:sldChg chg="modSp">
        <pc:chgData name="Edward Irish" userId="097da01e8823f29e" providerId="LiveId" clId="{E0E690DC-CFC6-49C8-A545-33EF63C02B06}" dt="2019-06-01T00:33:46.269" v="29" actId="20577"/>
        <pc:sldMkLst>
          <pc:docMk/>
          <pc:sldMk cId="1114011427" sldId="1478"/>
        </pc:sldMkLst>
        <pc:spChg chg="mod">
          <ac:chgData name="Edward Irish" userId="097da01e8823f29e" providerId="LiveId" clId="{E0E690DC-CFC6-49C8-A545-33EF63C02B06}" dt="2019-06-01T00:33:46.269" v="29" actId="20577"/>
          <ac:spMkLst>
            <pc:docMk/>
            <pc:sldMk cId="1114011427" sldId="1478"/>
            <ac:spMk id="10" creationId="{366036EC-6336-4FCE-A4BB-FBE9FFEE9BA1}"/>
          </ac:spMkLst>
        </pc:spChg>
      </pc:sldChg>
      <pc:sldChg chg="modSp">
        <pc:chgData name="Edward Irish" userId="097da01e8823f29e" providerId="LiveId" clId="{E0E690DC-CFC6-49C8-A545-33EF63C02B06}" dt="2019-06-01T00:34:19.052" v="35"/>
        <pc:sldMkLst>
          <pc:docMk/>
          <pc:sldMk cId="3271620601" sldId="1479"/>
        </pc:sldMkLst>
        <pc:spChg chg="mod">
          <ac:chgData name="Edward Irish" userId="097da01e8823f29e" providerId="LiveId" clId="{E0E690DC-CFC6-49C8-A545-33EF63C02B06}" dt="2019-06-01T00:34:19.052" v="35"/>
          <ac:spMkLst>
            <pc:docMk/>
            <pc:sldMk cId="3271620601" sldId="1479"/>
            <ac:spMk id="4" creationId="{9D764032-3353-4EE1-B0CA-20A82C40C38C}"/>
          </ac:spMkLst>
        </pc:spChg>
      </pc:sldChg>
      <pc:sldChg chg="modSp">
        <pc:chgData name="Edward Irish" userId="097da01e8823f29e" providerId="LiveId" clId="{E0E690DC-CFC6-49C8-A545-33EF63C02B06}" dt="2019-06-03T14:15:43.849" v="74" actId="20577"/>
        <pc:sldMkLst>
          <pc:docMk/>
          <pc:sldMk cId="3732051450" sldId="1481"/>
        </pc:sldMkLst>
        <pc:spChg chg="mod">
          <ac:chgData name="Edward Irish" userId="097da01e8823f29e" providerId="LiveId" clId="{E0E690DC-CFC6-49C8-A545-33EF63C02B06}" dt="2019-06-03T14:15:43.849" v="74" actId="20577"/>
          <ac:spMkLst>
            <pc:docMk/>
            <pc:sldMk cId="3732051450" sldId="1481"/>
            <ac:spMk id="10" creationId="{366036EC-6336-4FCE-A4BB-FBE9FFEE9B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6/3/2019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6/3/2019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j-J8PPbIdHc" TargetMode="External"/><Relationship Id="rId2" Type="http://schemas.openxmlformats.org/officeDocument/2006/relationships/hyperlink" Target="https://www.youtube.com/watch?v=lQ93HVuYd5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hlinkClick r:id="rId2"/>
              </a:rPr>
              <a:t>Take My Life and Let It Be (Vineyard Worship</a:t>
            </a:r>
            <a:r>
              <a:rPr lang="en-US" dirty="0">
                <a:hlinkClick r:id="rId2"/>
              </a:rPr>
              <a:t>)</a:t>
            </a:r>
            <a:endParaRPr lang="en-US" sz="3200" dirty="0">
              <a:latin typeface="Calibri" panose="020F0502020204030204" pitchFamily="34" charset="0"/>
              <a:cs typeface="Calibri" panose="020F0502020204030204" pitchFamily="34" charset="0"/>
            </a:endParaRPr>
          </a:p>
          <a:p>
            <a:r>
              <a:rPr lang="en-US" dirty="0">
                <a:hlinkClick r:id="rId3"/>
              </a:rPr>
              <a:t>Nothing But The Blood  (</a:t>
            </a:r>
            <a:r>
              <a:rPr lang="en-US" dirty="0" err="1">
                <a:hlinkClick r:id="rId3"/>
              </a:rPr>
              <a:t>HeartCry</a:t>
            </a:r>
            <a:r>
              <a:rPr lang="en-US" dirty="0">
                <a:hlinkClick r:id="rId3"/>
              </a:rPr>
              <a:t> </a:t>
            </a:r>
            <a:r>
              <a:rPr lang="en-US">
                <a:hlinkClick r:id="rId3"/>
              </a:rPr>
              <a:t>Worship)</a:t>
            </a:r>
            <a:endParaRPr lang="en-US"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Christians today are called to follow Jesus’ example of resolute commitment. </a:t>
            </a:r>
          </a:p>
          <a:p>
            <a:r>
              <a:rPr lang="en-US" sz="3200" dirty="0">
                <a:latin typeface="Calibri" panose="020F0502020204030204" pitchFamily="34" charset="0"/>
                <a:cs typeface="Calibri" panose="020F0502020204030204" pitchFamily="34" charset="0"/>
              </a:rPr>
              <a:t>We can either choose to pursue God’s glory or ours, but we cannot pursue both. </a:t>
            </a:r>
          </a:p>
          <a:p>
            <a:r>
              <a:rPr lang="en-US" sz="3200" dirty="0">
                <a:latin typeface="Calibri" panose="020F0502020204030204" pitchFamily="34" charset="0"/>
                <a:cs typeface="Calibri" panose="020F0502020204030204" pitchFamily="34" charset="0"/>
              </a:rPr>
              <a:t>Should we choose to die to ourselves, we will experience the life God intends for His beloved children, a life of intimacy and obedience to the Father. </a:t>
            </a:r>
          </a:p>
          <a:p>
            <a:r>
              <a:rPr lang="en-US" sz="3200" dirty="0">
                <a:latin typeface="Calibri" panose="020F0502020204030204" pitchFamily="34" charset="0"/>
                <a:cs typeface="Calibri" panose="020F0502020204030204" pitchFamily="34" charset="0"/>
              </a:rPr>
              <a:t>While an earthly bucket list may be filled with worldly activities, loving and pursing God are the only two critical pursuits for a believer.</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30</a:t>
            </a:r>
          </a:p>
        </p:txBody>
      </p:sp>
    </p:spTree>
    <p:extLst>
      <p:ext uri="{BB962C8B-B14F-4D97-AF65-F5344CB8AC3E}">
        <p14:creationId xmlns:p14="http://schemas.microsoft.com/office/powerpoint/2010/main" val="17169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9</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Follow Jesus’ Example</a:t>
            </a: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188052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 It was just before the Passover Festival.  Jesus knew that the hour had come for him to leave this world and go to the Father. Having loved his own who were in the world, he loved them to the end.  (John 13:1)</a:t>
            </a: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392850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pic>
        <p:nvPicPr>
          <p:cNvPr id="1026" name="Picture 2" descr="http://slideplayer.com/8034787/25/images/72/Jesus+Loved+His+Disciples.jpg">
            <a:extLst>
              <a:ext uri="{FF2B5EF4-FFF2-40B4-BE49-F238E27FC236}">
                <a16:creationId xmlns:a16="http://schemas.microsoft.com/office/drawing/2014/main" id="{C80BE1B3-2A21-44DC-8ED1-F40300AC4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8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Loved His Disciples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12559" y="1131095"/>
            <a:ext cx="11309031" cy="5226982"/>
          </a:xfrm>
        </p:spPr>
        <p:txBody>
          <a:bodyPr>
            <a:noAutofit/>
          </a:bodyPr>
          <a:lstStyle/>
          <a:p>
            <a:r>
              <a:rPr lang="en-US" sz="3200" dirty="0">
                <a:latin typeface="Calibri" panose="020F0502020204030204" pitchFamily="34" charset="0"/>
                <a:cs typeface="Calibri" panose="020F0502020204030204" pitchFamily="34" charset="0"/>
              </a:rPr>
              <a:t>Knowing what lay ahead did not deter Jesus from making the most of the time he had left with His disciples. </a:t>
            </a:r>
          </a:p>
          <a:p>
            <a:r>
              <a:rPr lang="en-US" sz="3200" dirty="0">
                <a:latin typeface="Calibri" panose="020F0502020204030204" pitchFamily="34" charset="0"/>
                <a:cs typeface="Calibri" panose="020F0502020204030204" pitchFamily="34" charset="0"/>
              </a:rPr>
              <a:t>Jesus’ actions on that night demonstrated the depth of His love for His inner circle and His desire to teach them until His death.</a:t>
            </a:r>
          </a:p>
          <a:p>
            <a:r>
              <a:rPr lang="en-US" sz="3200" dirty="0">
                <a:latin typeface="Calibri" panose="020F0502020204030204" pitchFamily="34" charset="0"/>
                <a:cs typeface="Calibri" panose="020F0502020204030204" pitchFamily="34" charset="0"/>
              </a:rPr>
              <a:t>Jesus demonstrated His love for them and us when He bore their sin and the sin of the world on the cross.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169334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 The evening meal was in progress, and the devil had already prompted Judas, the son of Simon Iscariot, to betray Jesus. 3 Jesus knew that the Father had put all things under his power, and that he had come from God and was returning to God;  (John 13:2-3)</a:t>
            </a: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317339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13</a:t>
            </a:r>
          </a:p>
        </p:txBody>
      </p:sp>
      <p:pic>
        <p:nvPicPr>
          <p:cNvPr id="2050" name="Picture 2" descr="https://www.customink.com/temp/vendor/7566179/PO7566179-front-cu.png">
            <a:extLst>
              <a:ext uri="{FF2B5EF4-FFF2-40B4-BE49-F238E27FC236}">
                <a16:creationId xmlns:a16="http://schemas.microsoft.com/office/drawing/2014/main" id="{6FF1C71D-FED5-457F-951E-8092B8944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4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Serving God and Serving Others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Jesus knew that “the Father had put all things under His power”, where He had come from and where He was going.</a:t>
            </a:r>
          </a:p>
          <a:p>
            <a:r>
              <a:rPr lang="en-US" sz="3200" dirty="0">
                <a:latin typeface="Calibri" panose="020F0502020204030204" pitchFamily="34" charset="0"/>
                <a:cs typeface="Calibri" panose="020F0502020204030204" pitchFamily="34" charset="0"/>
              </a:rPr>
              <a:t>Jesus would rely on both truths as He faced unspeakable pain and torture. </a:t>
            </a:r>
          </a:p>
          <a:p>
            <a:r>
              <a:rPr lang="en-US" sz="3200" dirty="0">
                <a:latin typeface="Calibri" panose="020F0502020204030204" pitchFamily="34" charset="0"/>
                <a:cs typeface="Calibri" panose="020F0502020204030204" pitchFamily="34" charset="0"/>
              </a:rPr>
              <a:t>Knowing His authority and His real home would give Him greater resolve. </a:t>
            </a:r>
          </a:p>
          <a:p>
            <a:r>
              <a:rPr lang="en-US" sz="3200" dirty="0">
                <a:latin typeface="Calibri" panose="020F0502020204030204" pitchFamily="34" charset="0"/>
                <a:cs typeface="Calibri" panose="020F0502020204030204" pitchFamily="34" charset="0"/>
              </a:rPr>
              <a:t>Since we are created in the image of God, all authority comes from Him, and our ultimate end is heaven, serving others should come more easily. </a:t>
            </a:r>
          </a:p>
          <a:p>
            <a:r>
              <a:rPr lang="en-US" sz="3200" dirty="0">
                <a:latin typeface="Calibri" panose="020F0502020204030204" pitchFamily="34" charset="0"/>
                <a:cs typeface="Calibri" panose="020F0502020204030204" pitchFamily="34" charset="0"/>
              </a:rPr>
              <a:t>We do not have to worry about impressing others or competing for power or titles.</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373205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77076" y="403770"/>
            <a:ext cx="11268081"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4 so he got up from the meal, took off his outer clothing, and wrapped a towel around his waist. 5 After that, he poured water into a basin and began to wash his disciples’ feet, drying them with the towel that was wrapped around him. 6 He came to Simon Peter, who said to him, “Lord, are you going to wash my feet?” 7 Jesus replied, “You do not realize now what I am doing, but later you will understand.” 8 “No,” said Peter, “you shall never wash my feet.” Jesus answered, “Unless I wash you, you have no part with me.” 9 “Then, Lord,” Simon Peter replied, “not just my feet but my hands and my head as well!” 10 Jesus answered, “Those who have had a bath need only to wash their feet; their whole body is clean.  And you are clean, though not every one of you.” 11 For he knew who was going to betray him, and that was why he said not every one was clean. (John 13:4-11)</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49481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16</a:t>
            </a:r>
          </a:p>
        </p:txBody>
      </p:sp>
      <p:pic>
        <p:nvPicPr>
          <p:cNvPr id="3074" name="Picture 2" descr="https://i.ytimg.com/vi/OkDc5mjOfrI/hqdefault.jpg">
            <a:extLst>
              <a:ext uri="{FF2B5EF4-FFF2-40B4-BE49-F238E27FC236}">
                <a16:creationId xmlns:a16="http://schemas.microsoft.com/office/drawing/2014/main" id="{69AF801B-E1D4-458F-823B-E9887192B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82" y="-4439"/>
            <a:ext cx="9149918" cy="686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2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8</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Committed to the Task</a:t>
            </a: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spTree>
    <p:extLst>
      <p:ext uri="{BB962C8B-B14F-4D97-AF65-F5344CB8AC3E}">
        <p14:creationId xmlns:p14="http://schemas.microsoft.com/office/powerpoint/2010/main" val="389665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Wash Away Sin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Washing someone’s feet was typically done before a meal by the least of the household servants. </a:t>
            </a:r>
          </a:p>
          <a:p>
            <a:r>
              <a:rPr lang="en-US" sz="3200" dirty="0">
                <a:latin typeface="Calibri" panose="020F0502020204030204" pitchFamily="34" charset="0"/>
                <a:cs typeface="Calibri" panose="020F0502020204030204" pitchFamily="34" charset="0"/>
              </a:rPr>
              <a:t>Jesus’ act of service likely made all the disciples uncomfortable.</a:t>
            </a:r>
          </a:p>
          <a:p>
            <a:r>
              <a:rPr lang="en-US" sz="3200" dirty="0">
                <a:latin typeface="Calibri" panose="020F0502020204030204" pitchFamily="34" charset="0"/>
                <a:cs typeface="Calibri" panose="020F0502020204030204" pitchFamily="34" charset="0"/>
              </a:rPr>
              <a:t>Jesus gave Peter an ultimatum - either let Him wash his feet or don’t have anything to do with Jesus. </a:t>
            </a:r>
          </a:p>
          <a:p>
            <a:r>
              <a:rPr lang="en-US" sz="3200" dirty="0">
                <a:latin typeface="Calibri" panose="020F0502020204030204" pitchFamily="34" charset="0"/>
                <a:cs typeface="Calibri" panose="020F0502020204030204" pitchFamily="34" charset="0"/>
              </a:rPr>
              <a:t>Jesus was helping Peter and the other disciples to understand that the cleansing of their feet symbolized what Jesus would ultimately do - cleanse their souls with his blood. </a:t>
            </a:r>
          </a:p>
          <a:p>
            <a:r>
              <a:rPr lang="en-US" sz="3200" dirty="0">
                <a:latin typeface="Calibri" panose="020F0502020204030204" pitchFamily="34" charset="0"/>
                <a:cs typeface="Calibri" panose="020F0502020204030204" pitchFamily="34" charset="0"/>
              </a:rPr>
              <a:t>If the disciples could not accept the self-sacrifice involved in washing somebody’s feet, they could not possibly accept the ultimate act of service - Jesus’ substitutionary death.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266375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12 When he had finished washing their feet, he put on his clothes and returned to his place.  “Do you understand what I have done for you?” he asked them. 13 “You call me ‘Teacher’ and ‘Lord,’ and rightly so, for that is what I am. 14 Now that I, your Lord and Teacher, have washed your feet, you also should wash one another’s feet. 15 I have set you an example that you should do as I have done for you. 16 Very truly I tell you, no servant is greater than his master, nor is a messenger greater than the one who sent him. 17 Now that you know these things, you will be blessed if you do them.  (John 13:12-17)</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15</a:t>
            </a:r>
          </a:p>
        </p:txBody>
      </p:sp>
    </p:spTree>
    <p:extLst>
      <p:ext uri="{BB962C8B-B14F-4D97-AF65-F5344CB8AC3E}">
        <p14:creationId xmlns:p14="http://schemas.microsoft.com/office/powerpoint/2010/main" val="47947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https://i0.wp.com/morethanuseless.com/wp-content/uploads/2017/02/Humble-service.png?resize=474%2C264">
            <a:extLst>
              <a:ext uri="{FF2B5EF4-FFF2-40B4-BE49-F238E27FC236}">
                <a16:creationId xmlns:a16="http://schemas.microsoft.com/office/drawing/2014/main" id="{F6A283E5-8730-431E-BE19-B1E89E61F8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7"/>
          <a:stretch/>
        </p:blipFill>
        <p:spPr bwMode="auto">
          <a:xfrm>
            <a:off x="0" y="0"/>
            <a:ext cx="12192000" cy="6951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spTree>
    <p:extLst>
      <p:ext uri="{BB962C8B-B14F-4D97-AF65-F5344CB8AC3E}">
        <p14:creationId xmlns:p14="http://schemas.microsoft.com/office/powerpoint/2010/main" val="276124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Humble Service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The disciples had called Jesus a teacher/rabbi, a term used for those who offered religious instruction in the temple. </a:t>
            </a:r>
          </a:p>
          <a:p>
            <a:r>
              <a:rPr lang="en-US" sz="3200" dirty="0">
                <a:latin typeface="Calibri" panose="020F0502020204030204" pitchFamily="34" charset="0"/>
                <a:cs typeface="Calibri" panose="020F0502020204030204" pitchFamily="34" charset="0"/>
              </a:rPr>
              <a:t>Jesus challenged His disciples to follow in His footsteps, not only in their actions but also in their attitudes. </a:t>
            </a:r>
          </a:p>
          <a:p>
            <a:r>
              <a:rPr lang="en-US" sz="3200" dirty="0">
                <a:latin typeface="Calibri" panose="020F0502020204030204" pitchFamily="34" charset="0"/>
                <a:cs typeface="Calibri" panose="020F0502020204030204" pitchFamily="34" charset="0"/>
              </a:rPr>
              <a:t>They would have had no problem washing their rabbi’s feet as an act of devotion, love, and gratitude. </a:t>
            </a:r>
          </a:p>
          <a:p>
            <a:r>
              <a:rPr lang="en-US" sz="3200" dirty="0">
                <a:latin typeface="Calibri" panose="020F0502020204030204" pitchFamily="34" charset="0"/>
                <a:cs typeface="Calibri" panose="020F0502020204030204" pitchFamily="34" charset="0"/>
              </a:rPr>
              <a:t>However, to clean someone else’s feet required profound humility.</a:t>
            </a:r>
          </a:p>
          <a:p>
            <a:r>
              <a:rPr lang="en-US" sz="3200" dirty="0">
                <a:latin typeface="Calibri" panose="020F0502020204030204" pitchFamily="34" charset="0"/>
                <a:cs typeface="Calibri" panose="020F0502020204030204" pitchFamily="34" charset="0"/>
              </a:rPr>
              <a:t>Just as Jesus left the table to serve His disciples, Jesus left heaven to come to earth and humbly serve humanity.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419117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The ultimate act of servanthood came when Jesus died on the cross for all of humanity—even those who would despise and reject him. </a:t>
            </a:r>
          </a:p>
          <a:p>
            <a:r>
              <a:rPr lang="en-US" sz="3200" dirty="0">
                <a:latin typeface="Calibri" panose="020F0502020204030204" pitchFamily="34" charset="0"/>
                <a:cs typeface="Calibri" panose="020F0502020204030204" pitchFamily="34" charset="0"/>
              </a:rPr>
              <a:t>Believers are called to serve with that same openness and love for all.</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30</a:t>
            </a:r>
          </a:p>
        </p:txBody>
      </p:sp>
    </p:spTree>
    <p:extLst>
      <p:ext uri="{BB962C8B-B14F-4D97-AF65-F5344CB8AC3E}">
        <p14:creationId xmlns:p14="http://schemas.microsoft.com/office/powerpoint/2010/main" val="111401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10</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The Coming Counselor</a:t>
            </a: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327162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t>Verses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648071" y="1210044"/>
            <a:ext cx="11641584" cy="5795963"/>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24</a:t>
            </a:r>
          </a:p>
        </p:txBody>
      </p:sp>
    </p:spTree>
    <p:extLst>
      <p:ext uri="{BB962C8B-B14F-4D97-AF65-F5344CB8AC3E}">
        <p14:creationId xmlns:p14="http://schemas.microsoft.com/office/powerpoint/2010/main" val="407650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pic>
        <p:nvPicPr>
          <p:cNvPr id="2050" name="Picture 2" descr="http://ministryark.com/katy/wp-content/uploads/2016/06/Seeking-Jesus-Title.jpg">
            <a:extLst>
              <a:ext uri="{FF2B5EF4-FFF2-40B4-BE49-F238E27FC236}">
                <a16:creationId xmlns:a16="http://schemas.microsoft.com/office/drawing/2014/main" id="{4896C2BE-5AA3-48B8-9FCA-7CA40729B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4BED30-2522-4CA8-B9B4-2DB8A69D8DB3}"/>
              </a:ext>
            </a:extLst>
          </p:cNvPr>
          <p:cNvSpPr txBox="1"/>
          <p:nvPr/>
        </p:nvSpPr>
        <p:spPr>
          <a:xfrm>
            <a:off x="3320249" y="390617"/>
            <a:ext cx="5037341" cy="584775"/>
          </a:xfrm>
          <a:prstGeom prst="rect">
            <a:avLst/>
          </a:prstGeom>
          <a:noFill/>
        </p:spPr>
        <p:txBody>
          <a:bodyPr wrap="none" rtlCol="0">
            <a:spAutoFit/>
          </a:bodyPr>
          <a:lstStyle/>
          <a:p>
            <a:r>
              <a:rPr lang="en-US" sz="3200" b="1" i="1">
                <a:latin typeface="Calibri" panose="020F0502020204030204" pitchFamily="34" charset="0"/>
                <a:cs typeface="Calibri" panose="020F0502020204030204" pitchFamily="34" charset="0"/>
              </a:rPr>
              <a:t>“we would like to see Jesus.”</a:t>
            </a:r>
            <a:endParaRPr lang="en-US" sz="3200" dirty="0"/>
          </a:p>
        </p:txBody>
      </p:sp>
    </p:spTree>
    <p:extLst>
      <p:ext uri="{BB962C8B-B14F-4D97-AF65-F5344CB8AC3E}">
        <p14:creationId xmlns:p14="http://schemas.microsoft.com/office/powerpoint/2010/main" val="206018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13</a:t>
            </a:r>
          </a:p>
        </p:txBody>
      </p:sp>
      <p:pic>
        <p:nvPicPr>
          <p:cNvPr id="4100" name="Picture 4" descr="http://3.bp.blogspot.com/_zDuTBSpCDHA/S7d8JcW8DOI/AAAAAAAABEk/zlxe8Rm-A7A/s1600/LiftUpTheCross1c.jpg">
            <a:extLst>
              <a:ext uri="{FF2B5EF4-FFF2-40B4-BE49-F238E27FC236}">
                <a16:creationId xmlns:a16="http://schemas.microsoft.com/office/drawing/2014/main" id="{3DB0C2AC-DCBD-4A39-A720-A133774C9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B38D05-7F43-497B-84FD-049C4C3D692B}"/>
              </a:ext>
            </a:extLst>
          </p:cNvPr>
          <p:cNvSpPr/>
          <p:nvPr/>
        </p:nvSpPr>
        <p:spPr>
          <a:xfrm>
            <a:off x="7144718" y="492256"/>
            <a:ext cx="2895344" cy="646331"/>
          </a:xfrm>
          <a:prstGeom prst="rect">
            <a:avLst/>
          </a:prstGeom>
        </p:spPr>
        <p:txBody>
          <a:bodyPr wrap="none">
            <a:spAutoFit/>
          </a:bodyPr>
          <a:lstStyle/>
          <a:p>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Glorified</a:t>
            </a:r>
            <a:endParaRPr lang="en-US"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77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16</a:t>
            </a:r>
          </a:p>
        </p:txBody>
      </p:sp>
      <p:pic>
        <p:nvPicPr>
          <p:cNvPr id="5124" name="Picture 4" descr="https://orig00.deviantart.net/e3c1/f/2009/175/9/9/live_4_jesus_by_christians.jpg">
            <a:extLst>
              <a:ext uri="{FF2B5EF4-FFF2-40B4-BE49-F238E27FC236}">
                <a16:creationId xmlns:a16="http://schemas.microsoft.com/office/drawing/2014/main" id="{9A59AB44-59E3-467A-ADBB-5E1021FF6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61" y="0"/>
            <a:ext cx="86128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85040E-A5A2-40EA-873B-1449F79CE38C}"/>
              </a:ext>
            </a:extLst>
          </p:cNvPr>
          <p:cNvSpPr txBox="1"/>
          <p:nvPr/>
        </p:nvSpPr>
        <p:spPr>
          <a:xfrm>
            <a:off x="2707689" y="577048"/>
            <a:ext cx="6507332"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Results in humility and self-sacrifice.</a:t>
            </a:r>
            <a:endParaRPr lang="en-US" sz="3200" dirty="0">
              <a:solidFill>
                <a:schemeClr val="bg1"/>
              </a:solidFill>
            </a:endParaRPr>
          </a:p>
        </p:txBody>
      </p:sp>
    </p:spTree>
    <p:extLst>
      <p:ext uri="{BB962C8B-B14F-4D97-AF65-F5344CB8AC3E}">
        <p14:creationId xmlns:p14="http://schemas.microsoft.com/office/powerpoint/2010/main" val="285910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pic>
        <p:nvPicPr>
          <p:cNvPr id="6146" name="Picture 2" descr="http://4.bp.blogspot.com/-jjWWjdLAtaY/VcqR3jyNo2I/AAAAAAAAIAI/Skfqu5hSsJk/s1600/photo-1439323156390-65c47aa61790.jpg">
            <a:extLst>
              <a:ext uri="{FF2B5EF4-FFF2-40B4-BE49-F238E27FC236}">
                <a16:creationId xmlns:a16="http://schemas.microsoft.com/office/drawing/2014/main" id="{A92D163B-4CA1-4EED-BE27-1C3BE4D376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53"/>
          <a:stretch/>
        </p:blipFill>
        <p:spPr bwMode="auto">
          <a:xfrm>
            <a:off x="2240858" y="0"/>
            <a:ext cx="7710284" cy="688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8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https://i.ytimg.com/vi/wXQx-brH9Pk/maxresdefault.jpg">
            <a:extLst>
              <a:ext uri="{FF2B5EF4-FFF2-40B4-BE49-F238E27FC236}">
                <a16:creationId xmlns:a16="http://schemas.microsoft.com/office/drawing/2014/main" id="{D3F0348F-1069-458B-8C2D-2B32205B3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22</a:t>
            </a:r>
          </a:p>
        </p:txBody>
      </p:sp>
      <p:sp>
        <p:nvSpPr>
          <p:cNvPr id="3" name="TextBox 2">
            <a:extLst>
              <a:ext uri="{FF2B5EF4-FFF2-40B4-BE49-F238E27FC236}">
                <a16:creationId xmlns:a16="http://schemas.microsoft.com/office/drawing/2014/main" id="{4F7A2AD1-0CD6-42E3-93B6-A2C43E28D53C}"/>
              </a:ext>
            </a:extLst>
          </p:cNvPr>
          <p:cNvSpPr txBox="1"/>
          <p:nvPr/>
        </p:nvSpPr>
        <p:spPr>
          <a:xfrm>
            <a:off x="2673738" y="5157749"/>
            <a:ext cx="9247853" cy="1569660"/>
          </a:xfrm>
          <a:prstGeom prst="rect">
            <a:avLst/>
          </a:prstGeom>
          <a:solidFill>
            <a:schemeClr val="tx1"/>
          </a:solidFill>
        </p:spPr>
        <p:txBody>
          <a:bodyPr wrap="none" rtlCol="0">
            <a:spAutoFit/>
          </a:bodyPr>
          <a:lstStyle/>
          <a:p>
            <a:pPr algn="ctr"/>
            <a:r>
              <a:rPr lang="en-US" sz="3200" dirty="0">
                <a:solidFill>
                  <a:schemeClr val="bg1"/>
                </a:solidFill>
                <a:latin typeface="Calibri" panose="020F0502020204030204" pitchFamily="34" charset="0"/>
                <a:cs typeface="Calibri" panose="020F0502020204030204" pitchFamily="34" charset="0"/>
              </a:rPr>
              <a:t>Every person can receive grace through faith in Christ, </a:t>
            </a:r>
          </a:p>
          <a:p>
            <a:pPr algn="ctr"/>
            <a:r>
              <a:rPr lang="en-US" sz="3200" dirty="0">
                <a:solidFill>
                  <a:schemeClr val="bg1"/>
                </a:solidFill>
                <a:latin typeface="Calibri" panose="020F0502020204030204" pitchFamily="34" charset="0"/>
                <a:cs typeface="Calibri" panose="020F0502020204030204" pitchFamily="34" charset="0"/>
              </a:rPr>
              <a:t>but not all choose to do so.</a:t>
            </a:r>
          </a:p>
          <a:p>
            <a:pPr algn="ctr"/>
            <a:endParaRPr lang="en-US" sz="3200" dirty="0">
              <a:solidFill>
                <a:schemeClr val="bg1"/>
              </a:solidFill>
            </a:endParaRPr>
          </a:p>
        </p:txBody>
      </p:sp>
    </p:spTree>
    <p:extLst>
      <p:ext uri="{BB962C8B-B14F-4D97-AF65-F5344CB8AC3E}">
        <p14:creationId xmlns:p14="http://schemas.microsoft.com/office/powerpoint/2010/main" val="37058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25</a:t>
            </a:r>
          </a:p>
        </p:txBody>
      </p:sp>
      <p:pic>
        <p:nvPicPr>
          <p:cNvPr id="8198" name="Picture 6" descr="https://victoryoutreachpretoria.files.wordpress.com/2012/05/faith-vs-fearmmmmm.jpg">
            <a:extLst>
              <a:ext uri="{FF2B5EF4-FFF2-40B4-BE49-F238E27FC236}">
                <a16:creationId xmlns:a16="http://schemas.microsoft.com/office/drawing/2014/main" id="{76C8074E-EDBD-4237-A26B-467874936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025" y="878889"/>
            <a:ext cx="7632309" cy="5724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2DDA21-AD14-4FAC-969B-2E223E26AF50}"/>
              </a:ext>
            </a:extLst>
          </p:cNvPr>
          <p:cNvSpPr txBox="1"/>
          <p:nvPr/>
        </p:nvSpPr>
        <p:spPr>
          <a:xfrm>
            <a:off x="1757779" y="282663"/>
            <a:ext cx="8995989" cy="584775"/>
          </a:xfrm>
          <a:prstGeom prst="rect">
            <a:avLst/>
          </a:prstGeom>
          <a:noFill/>
        </p:spPr>
        <p:txBody>
          <a:bodyPr wrap="none" rtlCol="0">
            <a:spAutoFit/>
          </a:bodyPr>
          <a:lstStyle/>
          <a:p>
            <a:pPr algn="ctr"/>
            <a:r>
              <a:rPr lang="en-US" sz="3200" dirty="0">
                <a:solidFill>
                  <a:schemeClr val="bg1"/>
                </a:solidFill>
                <a:latin typeface="Calibri" panose="020F0502020204030204" pitchFamily="34" charset="0"/>
                <a:cs typeface="Calibri" panose="020F0502020204030204" pitchFamily="34" charset="0"/>
              </a:rPr>
              <a:t>Choosing to remain quiet instead of risking rejection.</a:t>
            </a:r>
            <a:endParaRPr lang="en-US" sz="3200" dirty="0">
              <a:solidFill>
                <a:schemeClr val="bg1"/>
              </a:solidFill>
            </a:endParaRPr>
          </a:p>
        </p:txBody>
      </p:sp>
    </p:spTree>
    <p:extLst>
      <p:ext uri="{BB962C8B-B14F-4D97-AF65-F5344CB8AC3E}">
        <p14:creationId xmlns:p14="http://schemas.microsoft.com/office/powerpoint/2010/main" val="352782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28</a:t>
            </a:r>
          </a:p>
        </p:txBody>
      </p:sp>
      <p:pic>
        <p:nvPicPr>
          <p:cNvPr id="9218" name="Picture 2" descr="https://s-media-cache-ak0.pinimg.com/736x/ea/22/fe/ea22fed3ee7cec030e3830e0515a78f4.jpg">
            <a:extLst>
              <a:ext uri="{FF2B5EF4-FFF2-40B4-BE49-F238E27FC236}">
                <a16:creationId xmlns:a16="http://schemas.microsoft.com/office/drawing/2014/main" id="{EB311613-3003-4A5A-89AD-B455F1748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6E16DA-4CEC-4E91-B065-ADFFF2F127C8}"/>
              </a:ext>
            </a:extLst>
          </p:cNvPr>
          <p:cNvSpPr txBox="1"/>
          <p:nvPr/>
        </p:nvSpPr>
        <p:spPr>
          <a:xfrm>
            <a:off x="7502881" y="1526959"/>
            <a:ext cx="4000006" cy="1569660"/>
          </a:xfrm>
          <a:prstGeom prst="rect">
            <a:avLst/>
          </a:prstGeom>
          <a:noFill/>
        </p:spPr>
        <p:txBody>
          <a:bodyPr wrap="none" rtlCol="0">
            <a:spAutoFit/>
          </a:bodyPr>
          <a:lstStyle/>
          <a:p>
            <a:pPr algn="ctr"/>
            <a:r>
              <a:rPr lang="en-US" sz="3200" dirty="0">
                <a:latin typeface="Calibri" panose="020F0502020204030204" pitchFamily="34" charset="0"/>
                <a:cs typeface="Calibri" panose="020F0502020204030204" pitchFamily="34" charset="0"/>
              </a:rPr>
              <a:t>Believe in Jesus </a:t>
            </a:r>
          </a:p>
          <a:p>
            <a:pPr algn="ctr"/>
            <a:r>
              <a:rPr lang="en-US" sz="3200" dirty="0">
                <a:latin typeface="Calibri" panose="020F0502020204030204" pitchFamily="34" charset="0"/>
                <a:cs typeface="Calibri" panose="020F0502020204030204" pitchFamily="34" charset="0"/>
              </a:rPr>
              <a:t>and </a:t>
            </a:r>
          </a:p>
          <a:p>
            <a:pPr algn="ctr"/>
            <a:r>
              <a:rPr lang="en-US" sz="3200" dirty="0">
                <a:latin typeface="Calibri" panose="020F0502020204030204" pitchFamily="34" charset="0"/>
                <a:cs typeface="Calibri" panose="020F0502020204030204" pitchFamily="34" charset="0"/>
              </a:rPr>
              <a:t>receive everlasting life.</a:t>
            </a:r>
            <a:endParaRPr lang="en-US" sz="3200" dirty="0"/>
          </a:p>
        </p:txBody>
      </p:sp>
    </p:spTree>
    <p:extLst>
      <p:ext uri="{BB962C8B-B14F-4D97-AF65-F5344CB8AC3E}">
        <p14:creationId xmlns:p14="http://schemas.microsoft.com/office/powerpoint/2010/main" val="74844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307184</TotalTime>
  <Words>1113</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and Actions</vt:lpstr>
      <vt:lpstr>PowerPoint Presentation</vt:lpstr>
      <vt:lpstr>PowerPoint Presentation</vt:lpstr>
      <vt:lpstr>PowerPoint Presentation</vt:lpstr>
      <vt:lpstr>Jesus Loved His Disciples</vt:lpstr>
      <vt:lpstr>PowerPoint Presentation</vt:lpstr>
      <vt:lpstr>PowerPoint Presentation</vt:lpstr>
      <vt:lpstr>Serving God and Serving Others</vt:lpstr>
      <vt:lpstr>PowerPoint Presentation</vt:lpstr>
      <vt:lpstr>PowerPoint Presentation</vt:lpstr>
      <vt:lpstr>Wash Away Sin</vt:lpstr>
      <vt:lpstr>PowerPoint Presentation</vt:lpstr>
      <vt:lpstr>PowerPoint Presentation</vt:lpstr>
      <vt:lpstr>Humble Service</vt:lpstr>
      <vt:lpstr>Implications and Actions</vt:lpstr>
      <vt:lpstr>PowerPoint Presentation</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862</cp:revision>
  <cp:lastPrinted>2018-05-13T18:40:39Z</cp:lastPrinted>
  <dcterms:created xsi:type="dcterms:W3CDTF">2018-01-11T19:59:25Z</dcterms:created>
  <dcterms:modified xsi:type="dcterms:W3CDTF">2019-06-03T14:42:18Z</dcterms:modified>
</cp:coreProperties>
</file>