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sldIdLst>
    <p:sldId id="430" r:id="rId2"/>
    <p:sldId id="453" r:id="rId3"/>
    <p:sldId id="431" r:id="rId4"/>
    <p:sldId id="602" r:id="rId5"/>
    <p:sldId id="574" r:id="rId6"/>
    <p:sldId id="603" r:id="rId7"/>
    <p:sldId id="584" r:id="rId8"/>
    <p:sldId id="607" r:id="rId9"/>
    <p:sldId id="604" r:id="rId10"/>
    <p:sldId id="608" r:id="rId11"/>
    <p:sldId id="627" r:id="rId12"/>
    <p:sldId id="605" r:id="rId13"/>
    <p:sldId id="601" r:id="rId14"/>
    <p:sldId id="595" r:id="rId15"/>
    <p:sldId id="575" r:id="rId16"/>
    <p:sldId id="609" r:id="rId17"/>
    <p:sldId id="611" r:id="rId18"/>
    <p:sldId id="612" r:id="rId19"/>
    <p:sldId id="610" r:id="rId20"/>
    <p:sldId id="613" r:id="rId21"/>
    <p:sldId id="615" r:id="rId22"/>
    <p:sldId id="616" r:id="rId23"/>
    <p:sldId id="617" r:id="rId24"/>
    <p:sldId id="583" r:id="rId25"/>
    <p:sldId id="576" r:id="rId26"/>
    <p:sldId id="618" r:id="rId27"/>
    <p:sldId id="619" r:id="rId28"/>
    <p:sldId id="630" r:id="rId29"/>
    <p:sldId id="629" r:id="rId30"/>
    <p:sldId id="628" r:id="rId31"/>
    <p:sldId id="620" r:id="rId32"/>
    <p:sldId id="562" r:id="rId33"/>
    <p:sldId id="589" r:id="rId34"/>
    <p:sldId id="621" r:id="rId35"/>
    <p:sldId id="586" r:id="rId36"/>
    <p:sldId id="587" r:id="rId37"/>
    <p:sldId id="623" r:id="rId38"/>
    <p:sldId id="624" r:id="rId39"/>
    <p:sldId id="625" r:id="rId40"/>
    <p:sldId id="626" r:id="rId41"/>
    <p:sldId id="557" r:id="rId42"/>
    <p:sldId id="523" r:id="rId43"/>
    <p:sldId id="594" r:id="rId44"/>
    <p:sldId id="480"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ward Irish" initials="EI" lastIdx="3" clrIdx="0">
    <p:extLst>
      <p:ext uri="{19B8F6BF-5375-455C-9EA6-DF929625EA0E}">
        <p15:presenceInfo xmlns:p15="http://schemas.microsoft.com/office/powerpoint/2012/main" userId="097da01e8823f2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D3E529-F2D0-46A8-B245-742EAAAC3ED8}" v="11" dt="2021-05-21T12:20:22.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 Irish" userId="097da01e8823f29e" providerId="LiveId" clId="{6ED3E529-F2D0-46A8-B245-742EAAAC3ED8}"/>
    <pc:docChg chg="undo custSel addSld delSld modSld sldOrd">
      <pc:chgData name="Edward Irish" userId="097da01e8823f29e" providerId="LiveId" clId="{6ED3E529-F2D0-46A8-B245-742EAAAC3ED8}" dt="2021-05-21T12:25:47.945" v="150" actId="20577"/>
      <pc:docMkLst>
        <pc:docMk/>
      </pc:docMkLst>
      <pc:sldChg chg="del">
        <pc:chgData name="Edward Irish" userId="097da01e8823f29e" providerId="LiveId" clId="{6ED3E529-F2D0-46A8-B245-742EAAAC3ED8}" dt="2021-05-17T00:35:13.429" v="0" actId="47"/>
        <pc:sldMkLst>
          <pc:docMk/>
          <pc:sldMk cId="69774617" sldId="596"/>
        </pc:sldMkLst>
      </pc:sldChg>
      <pc:sldChg chg="del">
        <pc:chgData name="Edward Irish" userId="097da01e8823f29e" providerId="LiveId" clId="{6ED3E529-F2D0-46A8-B245-742EAAAC3ED8}" dt="2021-05-17T00:35:13.429" v="0" actId="47"/>
        <pc:sldMkLst>
          <pc:docMk/>
          <pc:sldMk cId="757449128" sldId="606"/>
        </pc:sldMkLst>
      </pc:sldChg>
      <pc:sldChg chg="modSp mod chgLayout">
        <pc:chgData name="Edward Irish" userId="097da01e8823f29e" providerId="LiveId" clId="{6ED3E529-F2D0-46A8-B245-742EAAAC3ED8}" dt="2021-05-21T12:20:55.155" v="122" actId="700"/>
        <pc:sldMkLst>
          <pc:docMk/>
          <pc:sldMk cId="828512766" sldId="619"/>
        </pc:sldMkLst>
        <pc:spChg chg="mod ord">
          <ac:chgData name="Edward Irish" userId="097da01e8823f29e" providerId="LiveId" clId="{6ED3E529-F2D0-46A8-B245-742EAAAC3ED8}" dt="2021-05-21T12:20:55.155" v="122" actId="700"/>
          <ac:spMkLst>
            <pc:docMk/>
            <pc:sldMk cId="828512766" sldId="619"/>
            <ac:spMk id="3" creationId="{C9EC660E-1709-455B-A1EF-75F4973E5400}"/>
          </ac:spMkLst>
        </pc:spChg>
        <pc:spChg chg="mod ord">
          <ac:chgData name="Edward Irish" userId="097da01e8823f29e" providerId="LiveId" clId="{6ED3E529-F2D0-46A8-B245-742EAAAC3ED8}" dt="2021-05-21T12:20:55.155" v="122" actId="700"/>
          <ac:spMkLst>
            <pc:docMk/>
            <pc:sldMk cId="828512766" sldId="619"/>
            <ac:spMk id="5" creationId="{38A6D143-4CDF-4815-8579-A733CD8E3A77}"/>
          </ac:spMkLst>
        </pc:spChg>
      </pc:sldChg>
      <pc:sldChg chg="del">
        <pc:chgData name="Edward Irish" userId="097da01e8823f29e" providerId="LiveId" clId="{6ED3E529-F2D0-46A8-B245-742EAAAC3ED8}" dt="2021-05-17T00:35:13.429" v="0" actId="47"/>
        <pc:sldMkLst>
          <pc:docMk/>
          <pc:sldMk cId="3848612195" sldId="622"/>
        </pc:sldMkLst>
      </pc:sldChg>
      <pc:sldChg chg="add ord">
        <pc:chgData name="Edward Irish" userId="097da01e8823f29e" providerId="LiveId" clId="{6ED3E529-F2D0-46A8-B245-742EAAAC3ED8}" dt="2021-05-19T00:59:20.150" v="22"/>
        <pc:sldMkLst>
          <pc:docMk/>
          <pc:sldMk cId="1226760539" sldId="628"/>
        </pc:sldMkLst>
      </pc:sldChg>
      <pc:sldChg chg="add ord">
        <pc:chgData name="Edward Irish" userId="097da01e8823f29e" providerId="LiveId" clId="{6ED3E529-F2D0-46A8-B245-742EAAAC3ED8}" dt="2021-05-19T00:59:17.906" v="20"/>
        <pc:sldMkLst>
          <pc:docMk/>
          <pc:sldMk cId="834364046" sldId="629"/>
        </pc:sldMkLst>
      </pc:sldChg>
      <pc:sldChg chg="addSp delSp modSp new mod ord modClrScheme chgLayout">
        <pc:chgData name="Edward Irish" userId="097da01e8823f29e" providerId="LiveId" clId="{6ED3E529-F2D0-46A8-B245-742EAAAC3ED8}" dt="2021-05-21T12:25:47.945" v="150" actId="20577"/>
        <pc:sldMkLst>
          <pc:docMk/>
          <pc:sldMk cId="1478591873" sldId="630"/>
        </pc:sldMkLst>
        <pc:spChg chg="add del mod">
          <ac:chgData name="Edward Irish" userId="097da01e8823f29e" providerId="LiveId" clId="{6ED3E529-F2D0-46A8-B245-742EAAAC3ED8}" dt="2021-05-21T12:13:50.964" v="27"/>
          <ac:spMkLst>
            <pc:docMk/>
            <pc:sldMk cId="1478591873" sldId="630"/>
            <ac:spMk id="2" creationId="{F02B16FF-B481-4A24-A57A-497441CBCE35}"/>
          </ac:spMkLst>
        </pc:spChg>
        <pc:spChg chg="add del mod">
          <ac:chgData name="Edward Irish" userId="097da01e8823f29e" providerId="LiveId" clId="{6ED3E529-F2D0-46A8-B245-742EAAAC3ED8}" dt="2021-05-21T12:13:50.964" v="27"/>
          <ac:spMkLst>
            <pc:docMk/>
            <pc:sldMk cId="1478591873" sldId="630"/>
            <ac:spMk id="3" creationId="{E9BF5A33-C515-4631-9D7F-439B9629A60F}"/>
          </ac:spMkLst>
        </pc:spChg>
        <pc:spChg chg="mod">
          <ac:chgData name="Edward Irish" userId="097da01e8823f29e" providerId="LiveId" clId="{6ED3E529-F2D0-46A8-B245-742EAAAC3ED8}" dt="2021-05-21T12:25:47.945" v="150" actId="20577"/>
          <ac:spMkLst>
            <pc:docMk/>
            <pc:sldMk cId="1478591873" sldId="630"/>
            <ac:spMk id="4" creationId="{C37C11DC-8FD8-4054-B6F3-428782296696}"/>
          </ac:spMkLst>
        </pc:spChg>
        <pc:spChg chg="mod">
          <ac:chgData name="Edward Irish" userId="097da01e8823f29e" providerId="LiveId" clId="{6ED3E529-F2D0-46A8-B245-742EAAAC3ED8}" dt="2021-05-21T12:25:04.351" v="145" actId="20577"/>
          <ac:spMkLst>
            <pc:docMk/>
            <pc:sldMk cId="1478591873" sldId="630"/>
            <ac:spMk id="5" creationId="{CAEB6A04-AB17-4AC0-9B47-E820E541B201}"/>
          </ac:spMkLst>
        </pc:spChg>
        <pc:spChg chg="add mod">
          <ac:chgData name="Edward Irish" userId="097da01e8823f29e" providerId="LiveId" clId="{6ED3E529-F2D0-46A8-B245-742EAAAC3ED8}" dt="2021-05-21T12:20:00.082" v="117" actId="20577"/>
          <ac:spMkLst>
            <pc:docMk/>
            <pc:sldMk cId="1478591873" sldId="630"/>
            <ac:spMk id="6" creationId="{FFEE3D02-050C-4739-B1A4-C739017A8240}"/>
          </ac:spMkLst>
        </pc:spChg>
        <pc:spChg chg="add mod">
          <ac:chgData name="Edward Irish" userId="097da01e8823f29e" providerId="LiveId" clId="{6ED3E529-F2D0-46A8-B245-742EAAAC3ED8}" dt="2021-05-21T12:15:04.052" v="30"/>
          <ac:spMkLst>
            <pc:docMk/>
            <pc:sldMk cId="1478591873" sldId="630"/>
            <ac:spMk id="7" creationId="{0612085A-B6A8-4059-9878-3F00EC27D689}"/>
          </ac:spMkLst>
        </pc:spChg>
        <pc:spChg chg="add del mod">
          <ac:chgData name="Edward Irish" userId="097da01e8823f29e" providerId="LiveId" clId="{6ED3E529-F2D0-46A8-B245-742EAAAC3ED8}" dt="2021-05-21T12:20:17.060" v="118" actId="478"/>
          <ac:spMkLst>
            <pc:docMk/>
            <pc:sldMk cId="1478591873" sldId="630"/>
            <ac:spMk id="8" creationId="{1BB2C6DB-BFE6-473B-B450-5C06108D8072}"/>
          </ac:spMkLst>
        </pc:spChg>
        <pc:spChg chg="add mod">
          <ac:chgData name="Edward Irish" userId="097da01e8823f29e" providerId="LiveId" clId="{6ED3E529-F2D0-46A8-B245-742EAAAC3ED8}" dt="2021-05-21T12:25:19.296" v="146" actId="6549"/>
          <ac:spMkLst>
            <pc:docMk/>
            <pc:sldMk cId="1478591873" sldId="630"/>
            <ac:spMk id="9" creationId="{D76BDE11-786D-4BDA-A69A-C54E55F1DC77}"/>
          </ac:spMkLst>
        </pc:spChg>
        <pc:spChg chg="add del mod">
          <ac:chgData name="Edward Irish" userId="097da01e8823f29e" providerId="LiveId" clId="{6ED3E529-F2D0-46A8-B245-742EAAAC3ED8}" dt="2021-05-21T12:20:22.248" v="120"/>
          <ac:spMkLst>
            <pc:docMk/>
            <pc:sldMk cId="1478591873" sldId="630"/>
            <ac:spMk id="12" creationId="{24D5C062-65D9-4C88-BD11-411E6F6EA187}"/>
          </ac:spMkLst>
        </pc:spChg>
        <pc:spChg chg="add mod ord">
          <ac:chgData name="Edward Irish" userId="097da01e8823f29e" providerId="LiveId" clId="{6ED3E529-F2D0-46A8-B245-742EAAAC3ED8}" dt="2021-05-21T12:22:05.298" v="142" actId="1035"/>
          <ac:spMkLst>
            <pc:docMk/>
            <pc:sldMk cId="1478591873" sldId="630"/>
            <ac:spMk id="13" creationId="{D69D1376-AABE-434F-8ED6-CD501D9EC2A4}"/>
          </ac:spMkLst>
        </pc:spChg>
        <pc:spChg chg="add del mod ord">
          <ac:chgData name="Edward Irish" userId="097da01e8823f29e" providerId="LiveId" clId="{6ED3E529-F2D0-46A8-B245-742EAAAC3ED8}" dt="2021-05-21T12:21:15.984" v="124" actId="478"/>
          <ac:spMkLst>
            <pc:docMk/>
            <pc:sldMk cId="1478591873" sldId="630"/>
            <ac:spMk id="14" creationId="{19711353-C96B-449D-8839-5D31D0857C0D}"/>
          </ac:spMkLst>
        </pc:spChg>
        <pc:cxnChg chg="add del">
          <ac:chgData name="Edward Irish" userId="097da01e8823f29e" providerId="LiveId" clId="{6ED3E529-F2D0-46A8-B245-742EAAAC3ED8}" dt="2021-05-21T12:19:45.191" v="116" actId="478"/>
          <ac:cxnSpMkLst>
            <pc:docMk/>
            <pc:sldMk cId="1478591873" sldId="630"/>
            <ac:cxnSpMk id="11" creationId="{AFF4F73E-92AE-4373-835D-BC5916DB4D59}"/>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E0A057-E3C7-4A31-B872-842444A74980}" type="datetimeFigureOut">
              <a:rPr lang="en-US" smtClean="0"/>
              <a:t>5/21/2021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43ACC-CEA1-4E9F-813F-CE7C2ED7536F}" type="slidenum">
              <a:rPr lang="en-US" smtClean="0"/>
              <a:t>‹#›</a:t>
            </a:fld>
            <a:endParaRPr lang="en-US"/>
          </a:p>
        </p:txBody>
      </p:sp>
    </p:spTree>
    <p:extLst>
      <p:ext uri="{BB962C8B-B14F-4D97-AF65-F5344CB8AC3E}">
        <p14:creationId xmlns:p14="http://schemas.microsoft.com/office/powerpoint/2010/main" val="1006288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0B5F40-30E9-41A0-BD3C-A3576B05BE46}"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585657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0B5F40-30E9-41A0-BD3C-A3576B05BE46}"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253632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0B5F40-30E9-41A0-BD3C-A3576B05BE46}"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3624902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0B5F40-30E9-41A0-BD3C-A3576B05BE46}"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188395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0B5F40-30E9-41A0-BD3C-A3576B05BE46}"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1483056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0B5F40-30E9-41A0-BD3C-A3576B05BE46}"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2615922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0B5F40-30E9-41A0-BD3C-A3576B05BE46}" type="datetimeFigureOut">
              <a:rPr lang="en-US" smtClean="0"/>
              <a:t>5/21/2021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115074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0B5F40-30E9-41A0-BD3C-A3576B05BE46}" type="datetimeFigureOut">
              <a:rPr lang="en-US" smtClean="0"/>
              <a:t>5/21/2021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2669040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B5F40-30E9-41A0-BD3C-A3576B05BE46}" type="datetimeFigureOut">
              <a:rPr lang="en-US" smtClean="0"/>
              <a:t>5/21/2021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592784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0B5F40-30E9-41A0-BD3C-A3576B05BE46}"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4090545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0B5F40-30E9-41A0-BD3C-A3576B05BE46}"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8B548-6F6D-4236-99CC-E7451F8BE5EF}" type="slidenum">
              <a:rPr lang="en-US" smtClean="0"/>
              <a:t>‹#›</a:t>
            </a:fld>
            <a:endParaRPr lang="en-US"/>
          </a:p>
        </p:txBody>
      </p:sp>
    </p:spTree>
    <p:extLst>
      <p:ext uri="{BB962C8B-B14F-4D97-AF65-F5344CB8AC3E}">
        <p14:creationId xmlns:p14="http://schemas.microsoft.com/office/powerpoint/2010/main" val="2495899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0B5F40-30E9-41A0-BD3C-A3576B05BE46}" type="datetimeFigureOut">
              <a:rPr lang="en-US" smtClean="0"/>
              <a:t>5/21/2021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8B548-6F6D-4236-99CC-E7451F8BE5EF}" type="slidenum">
              <a:rPr lang="en-US" smtClean="0"/>
              <a:t>‹#›</a:t>
            </a:fld>
            <a:endParaRPr lang="en-US"/>
          </a:p>
        </p:txBody>
      </p:sp>
    </p:spTree>
    <p:extLst>
      <p:ext uri="{BB962C8B-B14F-4D97-AF65-F5344CB8AC3E}">
        <p14:creationId xmlns:p14="http://schemas.microsoft.com/office/powerpoint/2010/main" val="221408506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EA5D7E2-2132-4002-B451-315602004C2C}"/>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10;&#10;Description automatically generated with medium confidence">
            <a:extLst>
              <a:ext uri="{FF2B5EF4-FFF2-40B4-BE49-F238E27FC236}">
                <a16:creationId xmlns:a16="http://schemas.microsoft.com/office/drawing/2014/main" id="{729BC2A3-01B5-4FA3-A6C9-0BD07CAD6F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72"/>
            <a:ext cx="12192000" cy="6858000"/>
          </a:xfrm>
          <a:prstGeom prst="rect">
            <a:avLst/>
          </a:prstGeom>
          <a:ln>
            <a:solidFill>
              <a:schemeClr val="tx1"/>
            </a:solidFill>
          </a:ln>
        </p:spPr>
      </p:pic>
      <p:sp>
        <p:nvSpPr>
          <p:cNvPr id="2" name="Rectangle 1">
            <a:extLst>
              <a:ext uri="{FF2B5EF4-FFF2-40B4-BE49-F238E27FC236}">
                <a16:creationId xmlns:a16="http://schemas.microsoft.com/office/drawing/2014/main" id="{B174B4D5-3C87-4E03-A0B8-9DF51EF6BED4}"/>
              </a:ext>
            </a:extLst>
          </p:cNvPr>
          <p:cNvSpPr/>
          <p:nvPr/>
        </p:nvSpPr>
        <p:spPr>
          <a:xfrm>
            <a:off x="342900" y="276225"/>
            <a:ext cx="11506200" cy="6222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293477"/>
      </p:ext>
    </p:extLst>
  </p:cSld>
  <p:clrMapOvr>
    <a:masterClrMapping/>
  </p:clrMapOvr>
  <mc:AlternateContent xmlns:mc="http://schemas.openxmlformats.org/markup-compatibility/2006" xmlns:p14="http://schemas.microsoft.com/office/powerpoint/2010/main">
    <mc:Choice Requires="p14">
      <p:transition spd="slow" p14:dur="2000" advTm="94259"/>
    </mc:Choice>
    <mc:Fallback xmlns="">
      <p:transition spd="slow" advTm="9425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42898" y="301751"/>
            <a:ext cx="11582367" cy="1197864"/>
          </a:xfrm>
        </p:spPr>
        <p:txBody>
          <a:bodyPr vert="horz" lIns="91440" tIns="45720" rIns="91440" bIns="45720" rtlCol="0">
            <a:normAutofit/>
          </a:bodyPr>
          <a:lstStyle/>
          <a:p>
            <a:pPr algn="ctr"/>
            <a:r>
              <a:rPr lang="en-US" sz="3600" dirty="0">
                <a:latin typeface="+mn-lt"/>
              </a:rPr>
              <a:t>Love</a:t>
            </a:r>
            <a:endParaRPr lang="en-US" sz="3600" kern="1200" dirty="0">
              <a:latin typeface="+mn-lt"/>
              <a:ea typeface="+mj-ea"/>
              <a:cs typeface="+mj-cs"/>
            </a:endParaRPr>
          </a:p>
        </p:txBody>
      </p:sp>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342900" y="1499615"/>
            <a:ext cx="11582373" cy="5177410"/>
          </a:xfrm>
          <a:ln w="38100">
            <a:solidFill>
              <a:schemeClr val="tx1"/>
            </a:solidFill>
          </a:ln>
        </p:spPr>
        <p:txBody>
          <a:bodyPr anchor="t">
            <a:noAutofit/>
          </a:bodyPr>
          <a:lstStyle/>
          <a:p>
            <a:endParaRPr lang="en-US" sz="3600" dirty="0"/>
          </a:p>
          <a:p>
            <a:r>
              <a:rPr lang="en-US" sz="3600" dirty="0"/>
              <a:t>Love respects the other person no matter who he is or what he has done.</a:t>
            </a:r>
          </a:p>
          <a:p>
            <a:r>
              <a:rPr lang="en-US" sz="3600" dirty="0"/>
              <a:t>It does not bite or devour others in any way.</a:t>
            </a:r>
          </a:p>
          <a:p>
            <a:r>
              <a:rPr lang="en-US" sz="3600" dirty="0"/>
              <a:t>It does not snap, slander, criticize, gossip, condemn, accuse, exploit, misuse, hurt or abuse.</a:t>
            </a:r>
            <a:endParaRPr lang="en-US" sz="3200" dirty="0"/>
          </a:p>
          <a:p>
            <a:pPr lvl="1"/>
            <a:endParaRPr lang="en-US" sz="3600" dirty="0"/>
          </a:p>
        </p:txBody>
      </p:sp>
      <p:sp>
        <p:nvSpPr>
          <p:cNvPr id="8" name="Rectangle 7">
            <a:extLst>
              <a:ext uri="{FF2B5EF4-FFF2-40B4-BE49-F238E27FC236}">
                <a16:creationId xmlns:a16="http://schemas.microsoft.com/office/drawing/2014/main" id="{BAF3748E-F0F8-41C7-86BF-3B8A984D7AE8}"/>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49400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0131"/>
    </mc:Choice>
    <mc:Fallback xmlns="">
      <p:transition spd="slow" advTm="9013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42898" y="301751"/>
            <a:ext cx="11582379" cy="1197864"/>
          </a:xfrm>
        </p:spPr>
        <p:txBody>
          <a:bodyPr vert="horz" lIns="91440" tIns="45720" rIns="91440" bIns="45720" rtlCol="0">
            <a:normAutofit/>
          </a:bodyPr>
          <a:lstStyle/>
          <a:p>
            <a:pPr algn="ctr"/>
            <a:r>
              <a:rPr lang="en-US" sz="3600" kern="1200" dirty="0">
                <a:latin typeface="+mn-lt"/>
                <a:ea typeface="+mj-ea"/>
                <a:cs typeface="+mj-cs"/>
              </a:rPr>
              <a:t>Love</a:t>
            </a:r>
          </a:p>
        </p:txBody>
      </p:sp>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342900" y="1499615"/>
            <a:ext cx="11582381" cy="5177410"/>
          </a:xfrm>
          <a:ln w="38100">
            <a:solidFill>
              <a:schemeClr val="tx1"/>
            </a:solidFill>
          </a:ln>
        </p:spPr>
        <p:txBody>
          <a:bodyPr anchor="t">
            <a:noAutofit/>
          </a:bodyPr>
          <a:lstStyle/>
          <a:p>
            <a:pPr marL="0" indent="0" algn="ctr">
              <a:buNone/>
            </a:pPr>
            <a:endParaRPr lang="en-US" sz="3600" b="1" i="1" dirty="0"/>
          </a:p>
          <a:p>
            <a:pPr marL="0" indent="0" algn="ctr">
              <a:buNone/>
            </a:pPr>
            <a:r>
              <a:rPr lang="en-US" sz="3600" b="1" i="1" dirty="0"/>
              <a:t>4 Love is patient and kind; love does not envy or boast; it is not arrogant 5 or rude.  It does not insist on its own way; it is not irritable or resentful; 6 it does not rejoice at wrongdoing but rejoices with the truth. 7 Love bears all things, believes all things, hopes all things, endures all things. (1 Corinthians 13:4-7)</a:t>
            </a:r>
          </a:p>
        </p:txBody>
      </p:sp>
      <p:sp>
        <p:nvSpPr>
          <p:cNvPr id="8" name="Rectangle 7">
            <a:extLst>
              <a:ext uri="{FF2B5EF4-FFF2-40B4-BE49-F238E27FC236}">
                <a16:creationId xmlns:a16="http://schemas.microsoft.com/office/drawing/2014/main" id="{BAF3748E-F0F8-41C7-86BF-3B8A984D7AE8}"/>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05570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7092"/>
    </mc:Choice>
    <mc:Fallback xmlns="">
      <p:transition spd="slow" advTm="5709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42898" y="301751"/>
            <a:ext cx="11582367" cy="1197864"/>
          </a:xfrm>
        </p:spPr>
        <p:txBody>
          <a:bodyPr vert="horz" lIns="91440" tIns="45720" rIns="91440" bIns="45720" rtlCol="0">
            <a:normAutofit/>
          </a:bodyPr>
          <a:lstStyle/>
          <a:p>
            <a:pPr algn="ctr"/>
            <a:r>
              <a:rPr lang="en-US" sz="3600" kern="1200" dirty="0">
                <a:latin typeface="+mn-lt"/>
                <a:ea typeface="+mj-ea"/>
                <a:cs typeface="+mj-cs"/>
              </a:rPr>
              <a:t>Unity of the Spirit</a:t>
            </a:r>
          </a:p>
        </p:txBody>
      </p:sp>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342900" y="1499615"/>
            <a:ext cx="11582373" cy="5177410"/>
          </a:xfrm>
          <a:ln w="38100">
            <a:solidFill>
              <a:schemeClr val="tx1"/>
            </a:solidFill>
          </a:ln>
        </p:spPr>
        <p:txBody>
          <a:bodyPr anchor="t">
            <a:noAutofit/>
          </a:bodyPr>
          <a:lstStyle/>
          <a:p>
            <a:r>
              <a:rPr lang="en-US" sz="3600" dirty="0"/>
              <a:t>We experience this unity when we come into relationship with another believer whom we have never met before.</a:t>
            </a:r>
          </a:p>
          <a:p>
            <a:r>
              <a:rPr lang="en-US" sz="3600" dirty="0"/>
              <a:t>We must not allow minor differences in a fellow believer to separate us.</a:t>
            </a:r>
          </a:p>
          <a:p>
            <a:r>
              <a:rPr lang="en-US" sz="3600" dirty="0"/>
              <a:t>Instead, we can focus on the basic points of unity of the Spirit dwelling in us.</a:t>
            </a:r>
          </a:p>
          <a:p>
            <a:r>
              <a:rPr lang="en-US" sz="3600" dirty="0"/>
              <a:t>God will help us see that true unity and cause us to strive to cultivate our spiritual relationship.</a:t>
            </a:r>
          </a:p>
          <a:p>
            <a:pPr lvl="1"/>
            <a:endParaRPr lang="en-US" sz="3600" dirty="0"/>
          </a:p>
        </p:txBody>
      </p:sp>
      <p:sp>
        <p:nvSpPr>
          <p:cNvPr id="8" name="Rectangle 7">
            <a:extLst>
              <a:ext uri="{FF2B5EF4-FFF2-40B4-BE49-F238E27FC236}">
                <a16:creationId xmlns:a16="http://schemas.microsoft.com/office/drawing/2014/main" id="{BAF3748E-F0F8-41C7-86BF-3B8A984D7AE8}"/>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79185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0131"/>
    </mc:Choice>
    <mc:Fallback xmlns="">
      <p:transition spd="slow" advTm="9013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42898" y="301751"/>
            <a:ext cx="11582379" cy="1197864"/>
          </a:xfrm>
        </p:spPr>
        <p:txBody>
          <a:bodyPr vert="horz" lIns="91440" tIns="45720" rIns="91440" bIns="45720" rtlCol="0">
            <a:normAutofit/>
          </a:bodyPr>
          <a:lstStyle/>
          <a:p>
            <a:pPr algn="ctr"/>
            <a:r>
              <a:rPr lang="en-US" sz="3600" b="1" i="1" kern="1200" dirty="0">
                <a:latin typeface="+mn-lt"/>
                <a:ea typeface="+mj-ea"/>
                <a:cs typeface="+mj-cs"/>
              </a:rPr>
              <a:t>Ephesians 4 (ESV)</a:t>
            </a:r>
          </a:p>
        </p:txBody>
      </p:sp>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342900" y="1499615"/>
            <a:ext cx="11582381" cy="5177410"/>
          </a:xfrm>
          <a:ln w="38100">
            <a:solidFill>
              <a:schemeClr val="tx1"/>
            </a:solidFill>
          </a:ln>
        </p:spPr>
        <p:txBody>
          <a:bodyPr anchor="t">
            <a:noAutofit/>
          </a:bodyPr>
          <a:lstStyle/>
          <a:p>
            <a:pPr marL="0" indent="0" algn="ctr">
              <a:buNone/>
            </a:pPr>
            <a:endParaRPr lang="en-US" sz="3600" b="1" i="1" dirty="0"/>
          </a:p>
          <a:p>
            <a:pPr marL="0" indent="0" algn="ctr">
              <a:buNone/>
            </a:pPr>
            <a:r>
              <a:rPr lang="en-US" sz="3600" b="1" i="1" dirty="0"/>
              <a:t>4 There is one </a:t>
            </a:r>
            <a:r>
              <a:rPr lang="en-US" sz="3600" b="1" i="1" u="sng" dirty="0"/>
              <a:t>body</a:t>
            </a:r>
            <a:r>
              <a:rPr lang="en-US" sz="3600" b="1" i="1" dirty="0"/>
              <a:t> and one </a:t>
            </a:r>
            <a:r>
              <a:rPr lang="en-US" sz="3600" b="1" i="1" u="sng" dirty="0"/>
              <a:t>Spirit</a:t>
            </a:r>
            <a:r>
              <a:rPr lang="en-US" sz="3600" b="1" i="1" dirty="0"/>
              <a:t>, just as you were called to one </a:t>
            </a:r>
            <a:r>
              <a:rPr lang="en-US" sz="3600" b="1" i="1" u="sng" dirty="0"/>
              <a:t>hope</a:t>
            </a:r>
            <a:r>
              <a:rPr lang="en-US" sz="3600" b="1" i="1" dirty="0"/>
              <a:t> when you were called; 5 one </a:t>
            </a:r>
            <a:r>
              <a:rPr lang="en-US" sz="3600" b="1" i="1" u="sng" dirty="0"/>
              <a:t>Lord</a:t>
            </a:r>
            <a:r>
              <a:rPr lang="en-US" sz="3600" b="1" i="1" dirty="0"/>
              <a:t>, one </a:t>
            </a:r>
            <a:r>
              <a:rPr lang="en-US" sz="3600" b="1" i="1" u="sng" dirty="0"/>
              <a:t>faith</a:t>
            </a:r>
            <a:r>
              <a:rPr lang="en-US" sz="3600" b="1" i="1" dirty="0"/>
              <a:t>, one </a:t>
            </a:r>
            <a:r>
              <a:rPr lang="en-US" sz="3600" b="1" i="1" u="sng" dirty="0"/>
              <a:t>baptism</a:t>
            </a:r>
            <a:r>
              <a:rPr lang="en-US" sz="3600" b="1" i="1" dirty="0"/>
              <a:t>; 6 one </a:t>
            </a:r>
            <a:r>
              <a:rPr lang="en-US" sz="3600" b="1" i="1" u="sng" dirty="0"/>
              <a:t>God and Father </a:t>
            </a:r>
            <a:r>
              <a:rPr lang="en-US" sz="3600" b="1" i="1" dirty="0"/>
              <a:t>of all, who is over all and through all and in all.</a:t>
            </a:r>
          </a:p>
        </p:txBody>
      </p:sp>
      <p:sp>
        <p:nvSpPr>
          <p:cNvPr id="8" name="Rectangle 7">
            <a:extLst>
              <a:ext uri="{FF2B5EF4-FFF2-40B4-BE49-F238E27FC236}">
                <a16:creationId xmlns:a16="http://schemas.microsoft.com/office/drawing/2014/main" id="{BAF3748E-F0F8-41C7-86BF-3B8A984D7AE8}"/>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1459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7092"/>
    </mc:Choice>
    <mc:Fallback xmlns="">
      <p:transition spd="slow" advTm="5709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8"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100" name="Picture 4" descr="See the source image">
            <a:extLst>
              <a:ext uri="{FF2B5EF4-FFF2-40B4-BE49-F238E27FC236}">
                <a16:creationId xmlns:a16="http://schemas.microsoft.com/office/drawing/2014/main" id="{F61D5463-9A17-4D70-9F1B-D2326AC3C5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7B842BB1-7A0D-466A-98FA-70DD566EFB5E}"/>
              </a:ext>
            </a:extLst>
          </p:cNvPr>
          <p:cNvSpPr/>
          <p:nvPr/>
        </p:nvSpPr>
        <p:spPr>
          <a:xfrm>
            <a:off x="342900" y="276225"/>
            <a:ext cx="11582386" cy="635081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7782353"/>
      </p:ext>
    </p:extLst>
  </p:cSld>
  <p:clrMapOvr>
    <a:masterClrMapping/>
  </p:clrMapOvr>
  <mc:AlternateContent xmlns:mc="http://schemas.openxmlformats.org/markup-compatibility/2006" xmlns:p14="http://schemas.microsoft.com/office/powerpoint/2010/main">
    <mc:Choice Requires="p14">
      <p:transition spd="slow" p14:dur="2000" advTm="25296"/>
    </mc:Choice>
    <mc:Fallback xmlns="">
      <p:transition spd="slow" advTm="2529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42898" y="301751"/>
            <a:ext cx="11582367" cy="1197864"/>
          </a:xfrm>
        </p:spPr>
        <p:txBody>
          <a:bodyPr vert="horz" lIns="91440" tIns="45720" rIns="91440" bIns="45720" rtlCol="0">
            <a:normAutofit/>
          </a:bodyPr>
          <a:lstStyle/>
          <a:p>
            <a:pPr algn="ctr"/>
            <a:r>
              <a:rPr lang="en-US" sz="3600" kern="1200" dirty="0">
                <a:latin typeface="+mn-lt"/>
                <a:ea typeface="+mj-ea"/>
                <a:cs typeface="+mj-cs"/>
              </a:rPr>
              <a:t>Oneness in Christ (Body)</a:t>
            </a:r>
          </a:p>
        </p:txBody>
      </p:sp>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342900" y="1499615"/>
            <a:ext cx="11582373" cy="5177410"/>
          </a:xfrm>
          <a:ln w="38100">
            <a:solidFill>
              <a:schemeClr val="tx1"/>
            </a:solidFill>
          </a:ln>
        </p:spPr>
        <p:txBody>
          <a:bodyPr anchor="t">
            <a:noAutofit/>
          </a:bodyPr>
          <a:lstStyle/>
          <a:p>
            <a:r>
              <a:rPr lang="en-US" sz="3600" dirty="0"/>
              <a:t>Paul identifies the unique characteristics which constitute Christ’s true Church, the Body of Christ.</a:t>
            </a:r>
          </a:p>
          <a:p>
            <a:r>
              <a:rPr lang="en-US" sz="3600" dirty="0"/>
              <a:t>It is comprised of all individuals who have been reborn, not of the flesh, but of God, into His family.</a:t>
            </a:r>
          </a:p>
          <a:p>
            <a:r>
              <a:rPr lang="en-US" sz="3600" dirty="0"/>
              <a:t>Although there are many different denominations and churches, we are one body of people, who trust and follow God’s Son, Jesus Christ. </a:t>
            </a:r>
          </a:p>
          <a:p>
            <a:r>
              <a:rPr lang="en-US" sz="3600" dirty="0"/>
              <a:t>All members of the body of Christ (believers) should belong to a local group of the professing church.</a:t>
            </a:r>
          </a:p>
          <a:p>
            <a:endParaRPr lang="en-US" sz="3600" dirty="0"/>
          </a:p>
          <a:p>
            <a:endParaRPr lang="en-US" sz="3600" dirty="0"/>
          </a:p>
          <a:p>
            <a:endParaRPr lang="en-US" sz="3600" dirty="0"/>
          </a:p>
          <a:p>
            <a:pPr marL="0" indent="0" algn="ctr">
              <a:buNone/>
            </a:pPr>
            <a:endParaRPr lang="en-US" sz="3600" dirty="0"/>
          </a:p>
        </p:txBody>
      </p:sp>
      <p:sp>
        <p:nvSpPr>
          <p:cNvPr id="8" name="Rectangle 7">
            <a:extLst>
              <a:ext uri="{FF2B5EF4-FFF2-40B4-BE49-F238E27FC236}">
                <a16:creationId xmlns:a16="http://schemas.microsoft.com/office/drawing/2014/main" id="{BAF3748E-F0F8-41C7-86BF-3B8A984D7AE8}"/>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8523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0131"/>
    </mc:Choice>
    <mc:Fallback xmlns="">
      <p:transition spd="slow" advTm="9013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42898" y="301751"/>
            <a:ext cx="11582367" cy="1197864"/>
          </a:xfrm>
        </p:spPr>
        <p:txBody>
          <a:bodyPr vert="horz" lIns="91440" tIns="45720" rIns="91440" bIns="45720" rtlCol="0">
            <a:normAutofit/>
          </a:bodyPr>
          <a:lstStyle/>
          <a:p>
            <a:pPr algn="ctr"/>
            <a:r>
              <a:rPr lang="en-US" sz="3600" kern="1200" dirty="0">
                <a:latin typeface="+mn-lt"/>
                <a:ea typeface="+mj-ea"/>
                <a:cs typeface="+mj-cs"/>
              </a:rPr>
              <a:t>Oneness in Christ (Holy Spirit)</a:t>
            </a:r>
          </a:p>
        </p:txBody>
      </p:sp>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342900" y="1499615"/>
            <a:ext cx="11582373" cy="5177410"/>
          </a:xfrm>
          <a:ln w="38100">
            <a:solidFill>
              <a:schemeClr val="tx1"/>
            </a:solidFill>
          </a:ln>
        </p:spPr>
        <p:txBody>
          <a:bodyPr anchor="t">
            <a:noAutofit/>
          </a:bodyPr>
          <a:lstStyle/>
          <a:p>
            <a:endParaRPr lang="en-US" sz="3600" dirty="0"/>
          </a:p>
          <a:p>
            <a:r>
              <a:rPr lang="en-US" sz="3600" dirty="0"/>
              <a:t>The Holy Spirit is the basis of our oneness between the newest believer and the most mature Christian.</a:t>
            </a:r>
          </a:p>
          <a:p>
            <a:pPr marL="0" indent="0" algn="ctr">
              <a:buNone/>
            </a:pPr>
            <a:r>
              <a:rPr lang="en-US" sz="3600" b="1" i="1" dirty="0"/>
              <a:t>13 For we were all baptized by one Spirit so as to form one body - whether Jews or Gentiles, slave or free - and we were all given the one Spirit to drink.  (1 Corinthians 12:13 NIV)</a:t>
            </a:r>
          </a:p>
          <a:p>
            <a:pPr marL="0" indent="0">
              <a:buNone/>
            </a:pPr>
            <a:endParaRPr lang="en-US" sz="3600" b="1" i="1" dirty="0"/>
          </a:p>
          <a:p>
            <a:endParaRPr lang="en-US" sz="3600" dirty="0"/>
          </a:p>
          <a:p>
            <a:pPr marL="0" indent="0" algn="ctr">
              <a:buNone/>
            </a:pPr>
            <a:endParaRPr lang="en-US" sz="3600" dirty="0"/>
          </a:p>
        </p:txBody>
      </p:sp>
      <p:sp>
        <p:nvSpPr>
          <p:cNvPr id="8" name="Rectangle 7">
            <a:extLst>
              <a:ext uri="{FF2B5EF4-FFF2-40B4-BE49-F238E27FC236}">
                <a16:creationId xmlns:a16="http://schemas.microsoft.com/office/drawing/2014/main" id="{BAF3748E-F0F8-41C7-86BF-3B8A984D7AE8}"/>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22260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0131"/>
    </mc:Choice>
    <mc:Fallback xmlns="">
      <p:transition spd="slow" advTm="9013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42898" y="301751"/>
            <a:ext cx="11582367" cy="1197864"/>
          </a:xfrm>
        </p:spPr>
        <p:txBody>
          <a:bodyPr vert="horz" lIns="91440" tIns="45720" rIns="91440" bIns="45720" rtlCol="0">
            <a:normAutofit/>
          </a:bodyPr>
          <a:lstStyle/>
          <a:p>
            <a:pPr algn="ctr"/>
            <a:r>
              <a:rPr lang="en-US" sz="3600" kern="1200" dirty="0">
                <a:latin typeface="+mn-lt"/>
                <a:ea typeface="+mj-ea"/>
                <a:cs typeface="+mj-cs"/>
              </a:rPr>
              <a:t>Oneness in Christ (Hope)</a:t>
            </a:r>
          </a:p>
        </p:txBody>
      </p:sp>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342900" y="1499615"/>
            <a:ext cx="11582373" cy="5177410"/>
          </a:xfrm>
          <a:ln w="38100">
            <a:solidFill>
              <a:schemeClr val="tx1"/>
            </a:solidFill>
          </a:ln>
        </p:spPr>
        <p:txBody>
          <a:bodyPr anchor="t">
            <a:noAutofit/>
          </a:bodyPr>
          <a:lstStyle/>
          <a:p>
            <a:r>
              <a:rPr lang="en-US" sz="3600" dirty="0"/>
              <a:t>The </a:t>
            </a:r>
            <a:r>
              <a:rPr lang="en-US" sz="3600" b="1" i="1" dirty="0"/>
              <a:t>“hope of our calling” </a:t>
            </a:r>
            <a:r>
              <a:rPr lang="en-US" sz="3600" dirty="0"/>
              <a:t>is the certain expectancy of our future bodily resurrection, our future glory.</a:t>
            </a:r>
          </a:p>
          <a:p>
            <a:pPr marL="0" indent="0" algn="ctr">
              <a:buNone/>
            </a:pPr>
            <a:r>
              <a:rPr lang="en-US" sz="3600" b="1" i="1" dirty="0"/>
              <a:t>16 For the Lord himself will come down from heaven, with a loud command, with the voice of the archangel and with the trumpet call of God, and the dead in Christ will rise first. 17 After that, we who are still alive and are left will be caught up together with them in the clouds to meet the Lord in the air. And so, we will be with the Lord forever.       (1 Thessalonians 4:16-17 NIV)</a:t>
            </a:r>
          </a:p>
          <a:p>
            <a:endParaRPr lang="en-US" sz="3600" dirty="0"/>
          </a:p>
          <a:p>
            <a:endParaRPr lang="en-US" sz="3600" dirty="0"/>
          </a:p>
          <a:p>
            <a:pPr marL="0" indent="0" algn="ctr">
              <a:buNone/>
            </a:pPr>
            <a:endParaRPr lang="en-US" sz="3600" dirty="0"/>
          </a:p>
        </p:txBody>
      </p:sp>
      <p:sp>
        <p:nvSpPr>
          <p:cNvPr id="8" name="Rectangle 7">
            <a:extLst>
              <a:ext uri="{FF2B5EF4-FFF2-40B4-BE49-F238E27FC236}">
                <a16:creationId xmlns:a16="http://schemas.microsoft.com/office/drawing/2014/main" id="{BAF3748E-F0F8-41C7-86BF-3B8A984D7AE8}"/>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65843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0131"/>
    </mc:Choice>
    <mc:Fallback xmlns="">
      <p:transition spd="slow" advTm="9013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42898" y="301751"/>
            <a:ext cx="11582367" cy="1197864"/>
          </a:xfrm>
        </p:spPr>
        <p:txBody>
          <a:bodyPr vert="horz" lIns="91440" tIns="45720" rIns="91440" bIns="45720" rtlCol="0">
            <a:normAutofit/>
          </a:bodyPr>
          <a:lstStyle/>
          <a:p>
            <a:pPr algn="ctr"/>
            <a:r>
              <a:rPr lang="en-US" sz="3600" kern="1200" dirty="0">
                <a:latin typeface="+mn-lt"/>
                <a:ea typeface="+mj-ea"/>
                <a:cs typeface="+mj-cs"/>
              </a:rPr>
              <a:t>Oneness in Christ (Hope)</a:t>
            </a:r>
          </a:p>
        </p:txBody>
      </p:sp>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342900" y="1499615"/>
            <a:ext cx="11582373" cy="5177410"/>
          </a:xfrm>
          <a:ln w="38100">
            <a:solidFill>
              <a:schemeClr val="tx1"/>
            </a:solidFill>
          </a:ln>
        </p:spPr>
        <p:txBody>
          <a:bodyPr anchor="t">
            <a:noAutofit/>
          </a:bodyPr>
          <a:lstStyle/>
          <a:p>
            <a:endParaRPr lang="en-US" sz="3600" dirty="0"/>
          </a:p>
          <a:p>
            <a:r>
              <a:rPr lang="en-US" sz="3600" dirty="0"/>
              <a:t>Our future lives in the new heaven and earth are to be the pattern for the way we live together now.</a:t>
            </a:r>
          </a:p>
          <a:p>
            <a:r>
              <a:rPr lang="en-US" sz="3600" dirty="0"/>
              <a:t>The hope for eternity is to be the driving force that stirs us to live together in peace and unity.</a:t>
            </a:r>
          </a:p>
          <a:p>
            <a:endParaRPr lang="en-US" sz="3600" dirty="0"/>
          </a:p>
          <a:p>
            <a:endParaRPr lang="en-US" sz="3600" dirty="0"/>
          </a:p>
          <a:p>
            <a:pPr marL="0" indent="0" algn="ctr">
              <a:buNone/>
            </a:pPr>
            <a:endParaRPr lang="en-US" sz="3600" dirty="0"/>
          </a:p>
        </p:txBody>
      </p:sp>
      <p:sp>
        <p:nvSpPr>
          <p:cNvPr id="8" name="Rectangle 7">
            <a:extLst>
              <a:ext uri="{FF2B5EF4-FFF2-40B4-BE49-F238E27FC236}">
                <a16:creationId xmlns:a16="http://schemas.microsoft.com/office/drawing/2014/main" id="{BAF3748E-F0F8-41C7-86BF-3B8A984D7AE8}"/>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02580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0131"/>
    </mc:Choice>
    <mc:Fallback xmlns="">
      <p:transition spd="slow" advTm="9013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42898" y="301751"/>
            <a:ext cx="11582367" cy="1197864"/>
          </a:xfrm>
        </p:spPr>
        <p:txBody>
          <a:bodyPr vert="horz" lIns="91440" tIns="45720" rIns="91440" bIns="45720" rtlCol="0">
            <a:normAutofit/>
          </a:bodyPr>
          <a:lstStyle/>
          <a:p>
            <a:pPr algn="ctr"/>
            <a:r>
              <a:rPr lang="en-US" sz="3600" kern="1200" dirty="0">
                <a:latin typeface="+mn-lt"/>
                <a:ea typeface="+mj-ea"/>
                <a:cs typeface="+mj-cs"/>
              </a:rPr>
              <a:t>Oneness in Christ (Lord)</a:t>
            </a:r>
          </a:p>
        </p:txBody>
      </p:sp>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342900" y="1499615"/>
            <a:ext cx="11582373" cy="5177410"/>
          </a:xfrm>
          <a:ln w="38100">
            <a:solidFill>
              <a:schemeClr val="tx1"/>
            </a:solidFill>
          </a:ln>
        </p:spPr>
        <p:txBody>
          <a:bodyPr anchor="t">
            <a:noAutofit/>
          </a:bodyPr>
          <a:lstStyle/>
          <a:p>
            <a:r>
              <a:rPr lang="en-US" sz="3600" dirty="0"/>
              <a:t>The Church is comprised of believers who openly own Jesus to be sovereign Lord of the universe.</a:t>
            </a:r>
          </a:p>
          <a:p>
            <a:r>
              <a:rPr lang="en-US" sz="3600" dirty="0"/>
              <a:t>The essential oneness of the Church, the Body of Christ, is that all its members own Jesus Christ as Lord.</a:t>
            </a:r>
          </a:p>
          <a:p>
            <a:pPr marL="0" indent="0" algn="ctr">
              <a:buNone/>
            </a:pPr>
            <a:r>
              <a:rPr lang="en-US" sz="3600" b="1" i="1" dirty="0"/>
              <a:t>9 Therefore God exalted him to the highest place and gave him the name that is above every name, 10 that at the name of Jesus every knee should bow, in heaven and on earth and under the earth, 11 and every tongue acknowledge that Jesus Christ is Lord, to the glory of God the Father.  (Philippians 2:9-11 NIV)</a:t>
            </a:r>
          </a:p>
          <a:p>
            <a:pPr marL="0" indent="0">
              <a:buNone/>
            </a:pPr>
            <a:endParaRPr lang="en-US" sz="3600" b="1" i="1" dirty="0"/>
          </a:p>
          <a:p>
            <a:endParaRPr lang="en-US" sz="3600" dirty="0"/>
          </a:p>
          <a:p>
            <a:pPr marL="0" indent="0" algn="ctr">
              <a:buNone/>
            </a:pPr>
            <a:endParaRPr lang="en-US" sz="3600" dirty="0"/>
          </a:p>
        </p:txBody>
      </p:sp>
      <p:sp>
        <p:nvSpPr>
          <p:cNvPr id="8" name="Rectangle 7">
            <a:extLst>
              <a:ext uri="{FF2B5EF4-FFF2-40B4-BE49-F238E27FC236}">
                <a16:creationId xmlns:a16="http://schemas.microsoft.com/office/drawing/2014/main" id="{BAF3748E-F0F8-41C7-86BF-3B8A984D7AE8}"/>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03321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0131"/>
    </mc:Choice>
    <mc:Fallback xmlns="">
      <p:transition spd="slow" advTm="9013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See the source image">
            <a:extLst>
              <a:ext uri="{FF2B5EF4-FFF2-40B4-BE49-F238E27FC236}">
                <a16:creationId xmlns:a16="http://schemas.microsoft.com/office/drawing/2014/main" id="{144DF7F1-40B9-4C9D-8456-03A3353B7B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370656" y="276226"/>
            <a:ext cx="11554629" cy="6400800"/>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7B842BB1-7A0D-466A-98FA-70DD566EFB5E}"/>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4783928"/>
      </p:ext>
    </p:extLst>
  </p:cSld>
  <p:clrMapOvr>
    <a:masterClrMapping/>
  </p:clrMapOvr>
  <mc:AlternateContent xmlns:mc="http://schemas.openxmlformats.org/markup-compatibility/2006" xmlns:p14="http://schemas.microsoft.com/office/powerpoint/2010/main">
    <mc:Choice Requires="p14">
      <p:transition spd="slow" p14:dur="2000" advTm="3437"/>
    </mc:Choice>
    <mc:Fallback xmlns="">
      <p:transition spd="slow" advTm="343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42898" y="301751"/>
            <a:ext cx="11582367" cy="1197864"/>
          </a:xfrm>
        </p:spPr>
        <p:txBody>
          <a:bodyPr vert="horz" lIns="91440" tIns="45720" rIns="91440" bIns="45720" rtlCol="0">
            <a:normAutofit/>
          </a:bodyPr>
          <a:lstStyle/>
          <a:p>
            <a:pPr algn="ctr"/>
            <a:r>
              <a:rPr lang="en-US" sz="3600" kern="1200" dirty="0">
                <a:latin typeface="+mn-lt"/>
                <a:ea typeface="+mj-ea"/>
                <a:cs typeface="+mj-cs"/>
              </a:rPr>
              <a:t>Oneness in Christ (Faith)</a:t>
            </a:r>
          </a:p>
        </p:txBody>
      </p:sp>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342900" y="1499615"/>
            <a:ext cx="11582373" cy="5177410"/>
          </a:xfrm>
          <a:ln w="38100">
            <a:solidFill>
              <a:schemeClr val="tx1"/>
            </a:solidFill>
          </a:ln>
        </p:spPr>
        <p:txBody>
          <a:bodyPr anchor="t">
            <a:noAutofit/>
          </a:bodyPr>
          <a:lstStyle/>
          <a:p>
            <a:endParaRPr lang="en-US" sz="3600" dirty="0"/>
          </a:p>
          <a:p>
            <a:r>
              <a:rPr lang="en-US" sz="3600" dirty="0"/>
              <a:t>Faith is the act of believing in the truth.</a:t>
            </a:r>
          </a:p>
          <a:p>
            <a:r>
              <a:rPr lang="en-US" sz="3600" dirty="0"/>
              <a:t>Christian faith is founded upon the written revelation in the Bible.</a:t>
            </a:r>
          </a:p>
          <a:p>
            <a:r>
              <a:rPr lang="en-US" sz="3600" dirty="0"/>
              <a:t>There is only one faith that leads into God’s presence and that is the faith founded by the Lord Jesus Christ.</a:t>
            </a:r>
          </a:p>
          <a:p>
            <a:r>
              <a:rPr lang="en-US" sz="3600" dirty="0"/>
              <a:t>Faith in Him is the only way, the only one true faith.</a:t>
            </a:r>
          </a:p>
          <a:p>
            <a:pPr marL="0" indent="0">
              <a:buNone/>
            </a:pPr>
            <a:endParaRPr lang="en-US" sz="3600" b="1" i="1" dirty="0"/>
          </a:p>
          <a:p>
            <a:endParaRPr lang="en-US" sz="3600" dirty="0"/>
          </a:p>
          <a:p>
            <a:pPr marL="0" indent="0" algn="ctr">
              <a:buNone/>
            </a:pPr>
            <a:endParaRPr lang="en-US" sz="3600" dirty="0"/>
          </a:p>
        </p:txBody>
      </p:sp>
      <p:sp>
        <p:nvSpPr>
          <p:cNvPr id="8" name="Rectangle 7">
            <a:extLst>
              <a:ext uri="{FF2B5EF4-FFF2-40B4-BE49-F238E27FC236}">
                <a16:creationId xmlns:a16="http://schemas.microsoft.com/office/drawing/2014/main" id="{BAF3748E-F0F8-41C7-86BF-3B8A984D7AE8}"/>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76588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0131"/>
    </mc:Choice>
    <mc:Fallback xmlns="">
      <p:transition spd="slow" advTm="9013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42898" y="301751"/>
            <a:ext cx="11582367" cy="1197864"/>
          </a:xfrm>
        </p:spPr>
        <p:txBody>
          <a:bodyPr vert="horz" lIns="91440" tIns="45720" rIns="91440" bIns="45720" rtlCol="0">
            <a:normAutofit/>
          </a:bodyPr>
          <a:lstStyle/>
          <a:p>
            <a:pPr algn="ctr"/>
            <a:r>
              <a:rPr lang="en-US" sz="3600" kern="1200" dirty="0">
                <a:latin typeface="+mn-lt"/>
                <a:ea typeface="+mj-ea"/>
                <a:cs typeface="+mj-cs"/>
              </a:rPr>
              <a:t>Oneness in Christ (Baptism)</a:t>
            </a:r>
          </a:p>
        </p:txBody>
      </p:sp>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342900" y="1499615"/>
            <a:ext cx="11582373" cy="5177410"/>
          </a:xfrm>
          <a:ln w="38100">
            <a:solidFill>
              <a:schemeClr val="tx1"/>
            </a:solidFill>
          </a:ln>
        </p:spPr>
        <p:txBody>
          <a:bodyPr anchor="t">
            <a:noAutofit/>
          </a:bodyPr>
          <a:lstStyle/>
          <a:p>
            <a:r>
              <a:rPr lang="en-US" sz="3600" dirty="0"/>
              <a:t>Although some think there are two baptisms, one of water and one of the Holy Spirit, there is only one baptism of water.</a:t>
            </a:r>
          </a:p>
          <a:p>
            <a:r>
              <a:rPr lang="en-US" sz="3600" dirty="0"/>
              <a:t>All believers give public witness to their faith by submitting to the ordinance of water baptism.</a:t>
            </a:r>
          </a:p>
          <a:p>
            <a:r>
              <a:rPr lang="en-US" sz="3600" dirty="0"/>
              <a:t>Baptism represents one specific experience which includes repentance, regeneration by the indwelling Holy Spirit, the public confession of faith.</a:t>
            </a:r>
          </a:p>
          <a:p>
            <a:r>
              <a:rPr lang="en-US" sz="3600" dirty="0"/>
              <a:t>It is a symbol that represents our adoption into God’s family.</a:t>
            </a:r>
          </a:p>
          <a:p>
            <a:endParaRPr lang="en-US" sz="3600" dirty="0"/>
          </a:p>
          <a:p>
            <a:pPr marL="0" indent="0">
              <a:buNone/>
            </a:pPr>
            <a:endParaRPr lang="en-US" sz="3600" b="1" i="1" dirty="0"/>
          </a:p>
          <a:p>
            <a:endParaRPr lang="en-US" sz="3600" dirty="0"/>
          </a:p>
          <a:p>
            <a:pPr marL="0" indent="0" algn="ctr">
              <a:buNone/>
            </a:pPr>
            <a:endParaRPr lang="en-US" sz="3600" dirty="0"/>
          </a:p>
        </p:txBody>
      </p:sp>
      <p:sp>
        <p:nvSpPr>
          <p:cNvPr id="8" name="Rectangle 7">
            <a:extLst>
              <a:ext uri="{FF2B5EF4-FFF2-40B4-BE49-F238E27FC236}">
                <a16:creationId xmlns:a16="http://schemas.microsoft.com/office/drawing/2014/main" id="{BAF3748E-F0F8-41C7-86BF-3B8A984D7AE8}"/>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9070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0131"/>
    </mc:Choice>
    <mc:Fallback xmlns="">
      <p:transition spd="slow" advTm="9013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42898" y="301751"/>
            <a:ext cx="11582367" cy="1197864"/>
          </a:xfrm>
        </p:spPr>
        <p:txBody>
          <a:bodyPr vert="horz" lIns="91440" tIns="45720" rIns="91440" bIns="45720" rtlCol="0">
            <a:normAutofit/>
          </a:bodyPr>
          <a:lstStyle/>
          <a:p>
            <a:pPr algn="ctr"/>
            <a:r>
              <a:rPr lang="en-US" sz="3600" kern="1200" dirty="0">
                <a:latin typeface="+mn-lt"/>
                <a:ea typeface="+mj-ea"/>
                <a:cs typeface="+mj-cs"/>
              </a:rPr>
              <a:t>Oneness in Christ (God </a:t>
            </a:r>
            <a:r>
              <a:rPr lang="en-US" sz="3600" dirty="0">
                <a:latin typeface="+mn-lt"/>
              </a:rPr>
              <a:t>and</a:t>
            </a:r>
            <a:r>
              <a:rPr lang="en-US" sz="3600" kern="1200" dirty="0">
                <a:latin typeface="+mn-lt"/>
                <a:ea typeface="+mj-ea"/>
                <a:cs typeface="+mj-cs"/>
              </a:rPr>
              <a:t> Father)</a:t>
            </a:r>
          </a:p>
        </p:txBody>
      </p:sp>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342900" y="1499615"/>
            <a:ext cx="11582373" cy="5177410"/>
          </a:xfrm>
          <a:ln w="38100">
            <a:solidFill>
              <a:schemeClr val="tx1"/>
            </a:solidFill>
          </a:ln>
        </p:spPr>
        <p:txBody>
          <a:bodyPr anchor="t">
            <a:noAutofit/>
          </a:bodyPr>
          <a:lstStyle/>
          <a:p>
            <a:endParaRPr lang="en-US" sz="3600" dirty="0"/>
          </a:p>
          <a:p>
            <a:r>
              <a:rPr lang="en-US" sz="3600" dirty="0"/>
              <a:t>God is creator of all and is supreme over all and controls all.</a:t>
            </a:r>
          </a:p>
          <a:p>
            <a:r>
              <a:rPr lang="en-US" sz="3600" dirty="0"/>
              <a:t>As believers, we are members of the true Church, the Body of Christ and have God as our Father.</a:t>
            </a:r>
          </a:p>
          <a:p>
            <a:r>
              <a:rPr lang="en-US" sz="3600" dirty="0"/>
              <a:t>This relationship is different from relationship of Creator to created which applies to all men.</a:t>
            </a:r>
          </a:p>
          <a:p>
            <a:endParaRPr lang="en-US" sz="3600" dirty="0"/>
          </a:p>
          <a:p>
            <a:endParaRPr lang="en-US" sz="3600" dirty="0"/>
          </a:p>
          <a:p>
            <a:pPr marL="0" indent="0">
              <a:buNone/>
            </a:pPr>
            <a:endParaRPr lang="en-US" sz="3600" b="1" i="1" dirty="0"/>
          </a:p>
          <a:p>
            <a:endParaRPr lang="en-US" sz="3600" dirty="0"/>
          </a:p>
          <a:p>
            <a:pPr marL="0" indent="0" algn="ctr">
              <a:buNone/>
            </a:pPr>
            <a:endParaRPr lang="en-US" sz="3600" dirty="0"/>
          </a:p>
        </p:txBody>
      </p:sp>
      <p:sp>
        <p:nvSpPr>
          <p:cNvPr id="8" name="Rectangle 7">
            <a:extLst>
              <a:ext uri="{FF2B5EF4-FFF2-40B4-BE49-F238E27FC236}">
                <a16:creationId xmlns:a16="http://schemas.microsoft.com/office/drawing/2014/main" id="{BAF3748E-F0F8-41C7-86BF-3B8A984D7AE8}"/>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71269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0131"/>
    </mc:Choice>
    <mc:Fallback xmlns="">
      <p:transition spd="slow" advTm="9013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42898" y="301751"/>
            <a:ext cx="11582379" cy="1197864"/>
          </a:xfrm>
        </p:spPr>
        <p:txBody>
          <a:bodyPr vert="horz" lIns="91440" tIns="45720" rIns="91440" bIns="45720" rtlCol="0">
            <a:normAutofit/>
          </a:bodyPr>
          <a:lstStyle/>
          <a:p>
            <a:pPr algn="ctr"/>
            <a:r>
              <a:rPr lang="en-US" sz="3600" b="1" i="1" kern="1200" dirty="0">
                <a:latin typeface="+mn-lt"/>
                <a:ea typeface="+mj-ea"/>
                <a:cs typeface="+mj-cs"/>
              </a:rPr>
              <a:t>Ephesians 4 (</a:t>
            </a:r>
            <a:r>
              <a:rPr lang="en-US" sz="3600" b="1" i="1" dirty="0">
                <a:latin typeface="+mn-lt"/>
              </a:rPr>
              <a:t>NIV</a:t>
            </a:r>
            <a:r>
              <a:rPr lang="en-US" sz="3600" b="1" i="1" kern="1200" dirty="0">
                <a:latin typeface="+mn-lt"/>
                <a:ea typeface="+mj-ea"/>
                <a:cs typeface="+mj-cs"/>
              </a:rPr>
              <a:t>)</a:t>
            </a:r>
          </a:p>
        </p:txBody>
      </p:sp>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342900" y="1499615"/>
            <a:ext cx="11582381" cy="5177410"/>
          </a:xfrm>
          <a:ln w="38100">
            <a:solidFill>
              <a:schemeClr val="tx1"/>
            </a:solidFill>
          </a:ln>
        </p:spPr>
        <p:txBody>
          <a:bodyPr anchor="t">
            <a:noAutofit/>
          </a:bodyPr>
          <a:lstStyle/>
          <a:p>
            <a:pPr marL="0" indent="0" algn="ctr">
              <a:buNone/>
            </a:pPr>
            <a:endParaRPr lang="en-US" sz="3600" b="1" i="1" dirty="0"/>
          </a:p>
          <a:p>
            <a:pPr marL="0" indent="0" algn="ctr">
              <a:buNone/>
            </a:pPr>
            <a:r>
              <a:rPr lang="en-US" sz="3600" b="1" i="1" dirty="0"/>
              <a:t>7 But to each one of us grace has been given as Christ apportioned it. </a:t>
            </a:r>
          </a:p>
        </p:txBody>
      </p:sp>
      <p:sp>
        <p:nvSpPr>
          <p:cNvPr id="8" name="Rectangle 7">
            <a:extLst>
              <a:ext uri="{FF2B5EF4-FFF2-40B4-BE49-F238E27FC236}">
                <a16:creationId xmlns:a16="http://schemas.microsoft.com/office/drawing/2014/main" id="{BAF3748E-F0F8-41C7-86BF-3B8A984D7AE8}"/>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2546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7092"/>
    </mc:Choice>
    <mc:Fallback xmlns="">
      <p:transition spd="slow" advTm="5709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B842BB1-7A0D-466A-98FA-70DD566EFB5E}"/>
              </a:ext>
            </a:extLst>
          </p:cNvPr>
          <p:cNvSpPr/>
          <p:nvPr/>
        </p:nvSpPr>
        <p:spPr>
          <a:xfrm>
            <a:off x="342900" y="276225"/>
            <a:ext cx="11582386" cy="635081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See the source image">
            <a:extLst>
              <a:ext uri="{FF2B5EF4-FFF2-40B4-BE49-F238E27FC236}">
                <a16:creationId xmlns:a16="http://schemas.microsoft.com/office/drawing/2014/main" id="{1A1EFB69-A9A8-43EA-8258-D10441E709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744" y="319570"/>
            <a:ext cx="9390409" cy="626220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115393"/>
      </p:ext>
    </p:extLst>
  </p:cSld>
  <p:clrMapOvr>
    <a:masterClrMapping/>
  </p:clrMapOvr>
  <mc:AlternateContent xmlns:mc="http://schemas.openxmlformats.org/markup-compatibility/2006" xmlns:p14="http://schemas.microsoft.com/office/powerpoint/2010/main">
    <mc:Choice Requires="p14">
      <p:transition spd="slow" p14:dur="2000" advTm="25296"/>
    </mc:Choice>
    <mc:Fallback xmlns="">
      <p:transition spd="slow" advTm="2529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42898" y="301751"/>
            <a:ext cx="11582367" cy="1197864"/>
          </a:xfrm>
        </p:spPr>
        <p:txBody>
          <a:bodyPr vert="horz" lIns="91440" tIns="45720" rIns="91440" bIns="45720" rtlCol="0">
            <a:normAutofit/>
          </a:bodyPr>
          <a:lstStyle/>
          <a:p>
            <a:pPr algn="ctr"/>
            <a:r>
              <a:rPr lang="en-US" sz="3600" kern="1200" dirty="0">
                <a:latin typeface="+mn-lt"/>
                <a:ea typeface="+mj-ea"/>
                <a:cs typeface="+mj-cs"/>
              </a:rPr>
              <a:t>Grace</a:t>
            </a:r>
          </a:p>
        </p:txBody>
      </p:sp>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342900" y="1499615"/>
            <a:ext cx="11582373" cy="5177410"/>
          </a:xfrm>
          <a:ln w="38100">
            <a:solidFill>
              <a:schemeClr val="tx1"/>
            </a:solidFill>
          </a:ln>
        </p:spPr>
        <p:txBody>
          <a:bodyPr anchor="t">
            <a:noAutofit/>
          </a:bodyPr>
          <a:lstStyle/>
          <a:p>
            <a:r>
              <a:rPr lang="en-US" sz="3600" dirty="0"/>
              <a:t>Grace is often defined in the dictionary as "the free and unmerited favor of God." </a:t>
            </a:r>
          </a:p>
          <a:p>
            <a:r>
              <a:rPr lang="en-US" sz="3600" dirty="0"/>
              <a:t>Grace is like other qualities of God that we can seek to understand and embody, such as love, forgiveness, benevolence, and mercy. </a:t>
            </a:r>
          </a:p>
          <a:p>
            <a:r>
              <a:rPr lang="en-US" sz="3600" dirty="0"/>
              <a:t>We can understand grace better by seeking to understand how God is willing to bless and forgive us, although we do not deserve such generosity.</a:t>
            </a:r>
          </a:p>
        </p:txBody>
      </p:sp>
      <p:sp>
        <p:nvSpPr>
          <p:cNvPr id="8" name="Rectangle 7">
            <a:extLst>
              <a:ext uri="{FF2B5EF4-FFF2-40B4-BE49-F238E27FC236}">
                <a16:creationId xmlns:a16="http://schemas.microsoft.com/office/drawing/2014/main" id="{BAF3748E-F0F8-41C7-86BF-3B8A984D7AE8}"/>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11883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0131"/>
    </mc:Choice>
    <mc:Fallback xmlns="">
      <p:transition spd="slow" advTm="9013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42898" y="301751"/>
            <a:ext cx="11582367" cy="1197864"/>
          </a:xfrm>
        </p:spPr>
        <p:txBody>
          <a:bodyPr vert="horz" lIns="91440" tIns="45720" rIns="91440" bIns="45720" rtlCol="0">
            <a:normAutofit/>
          </a:bodyPr>
          <a:lstStyle/>
          <a:p>
            <a:pPr algn="ctr"/>
            <a:r>
              <a:rPr lang="en-US" sz="3600" kern="1200" dirty="0">
                <a:latin typeface="+mn-lt"/>
                <a:ea typeface="+mj-ea"/>
                <a:cs typeface="+mj-cs"/>
              </a:rPr>
              <a:t>Grace</a:t>
            </a:r>
          </a:p>
        </p:txBody>
      </p:sp>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342900" y="1499615"/>
            <a:ext cx="11582373" cy="5177410"/>
          </a:xfrm>
          <a:ln w="38100">
            <a:solidFill>
              <a:schemeClr val="tx1"/>
            </a:solidFill>
          </a:ln>
        </p:spPr>
        <p:txBody>
          <a:bodyPr anchor="t">
            <a:noAutofit/>
          </a:bodyPr>
          <a:lstStyle/>
          <a:p>
            <a:endParaRPr lang="en-US" sz="3600" dirty="0"/>
          </a:p>
          <a:p>
            <a:r>
              <a:rPr lang="en-US" sz="3600" dirty="0"/>
              <a:t>When we understand grace, we come to know it as a gift. </a:t>
            </a:r>
          </a:p>
          <a:p>
            <a:pPr lvl="1"/>
            <a:r>
              <a:rPr lang="en-US" sz="3600" dirty="0"/>
              <a:t>Nothing is owed in return (Ephesians 4:7)</a:t>
            </a:r>
          </a:p>
          <a:p>
            <a:pPr lvl="1"/>
            <a:r>
              <a:rPr lang="en-US" sz="3600" dirty="0"/>
              <a:t>A gift is free to the recipient (Romans 5:15)</a:t>
            </a:r>
          </a:p>
          <a:p>
            <a:pPr lvl="1"/>
            <a:r>
              <a:rPr lang="en-US" sz="3600" dirty="0"/>
              <a:t>A gift is generous and voluntary (2 Corinthians 8:9)</a:t>
            </a:r>
          </a:p>
          <a:p>
            <a:pPr lvl="1"/>
            <a:r>
              <a:rPr lang="en-US" sz="3600" dirty="0"/>
              <a:t>We become the owners of the gift (2 Corinthians 6:1)</a:t>
            </a:r>
          </a:p>
          <a:p>
            <a:pPr lvl="1"/>
            <a:r>
              <a:rPr lang="en-US" sz="3600" dirty="0"/>
              <a:t>A gift has nothing to do with our merit or qualities (Ephesians 2:8–9)</a:t>
            </a:r>
          </a:p>
        </p:txBody>
      </p:sp>
      <p:sp>
        <p:nvSpPr>
          <p:cNvPr id="8" name="Rectangle 7">
            <a:extLst>
              <a:ext uri="{FF2B5EF4-FFF2-40B4-BE49-F238E27FC236}">
                <a16:creationId xmlns:a16="http://schemas.microsoft.com/office/drawing/2014/main" id="{BAF3748E-F0F8-41C7-86BF-3B8A984D7AE8}"/>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267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0131"/>
    </mc:Choice>
    <mc:Fallback xmlns="">
      <p:transition spd="slow" advTm="90131"/>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42898" y="301751"/>
            <a:ext cx="11582367" cy="1197864"/>
          </a:xfrm>
        </p:spPr>
        <p:txBody>
          <a:bodyPr vert="horz" lIns="91440" tIns="45720" rIns="91440" bIns="45720" rtlCol="0">
            <a:normAutofit/>
          </a:bodyPr>
          <a:lstStyle/>
          <a:p>
            <a:pPr algn="ctr"/>
            <a:r>
              <a:rPr lang="en-US" sz="3600" kern="1200" dirty="0">
                <a:latin typeface="+mn-lt"/>
                <a:ea typeface="+mj-ea"/>
                <a:cs typeface="+mj-cs"/>
              </a:rPr>
              <a:t>Spiritual Gifts</a:t>
            </a:r>
          </a:p>
        </p:txBody>
      </p:sp>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342900" y="1499615"/>
            <a:ext cx="11582373" cy="5177410"/>
          </a:xfrm>
          <a:ln w="38100">
            <a:solidFill>
              <a:schemeClr val="tx1"/>
            </a:solidFill>
          </a:ln>
        </p:spPr>
        <p:txBody>
          <a:bodyPr anchor="t">
            <a:noAutofit/>
          </a:bodyPr>
          <a:lstStyle/>
          <a:p>
            <a:r>
              <a:rPr lang="en-US" sz="3600" dirty="0"/>
              <a:t>A spiritual gift is not a natural ability or talent.</a:t>
            </a:r>
          </a:p>
          <a:p>
            <a:r>
              <a:rPr lang="en-US" sz="3600" dirty="0"/>
              <a:t>They are given to build up believers in the church and witnessing and ministering to the world.</a:t>
            </a:r>
          </a:p>
          <a:p>
            <a:r>
              <a:rPr lang="en-US" sz="3600" dirty="0"/>
              <a:t>Every genuine believer has received a spiritual gift.</a:t>
            </a:r>
          </a:p>
          <a:p>
            <a:r>
              <a:rPr lang="en-US" sz="3600" dirty="0"/>
              <a:t>Christ pours our His grace upon us, equipping us to carry our task upon earth.</a:t>
            </a:r>
          </a:p>
          <a:p>
            <a:r>
              <a:rPr lang="en-US" sz="3600" dirty="0"/>
              <a:t>We should not be displeased with our gift, nor covet to be like someone else and have his gift.</a:t>
            </a:r>
          </a:p>
        </p:txBody>
      </p:sp>
      <p:sp>
        <p:nvSpPr>
          <p:cNvPr id="8" name="Rectangle 7">
            <a:extLst>
              <a:ext uri="{FF2B5EF4-FFF2-40B4-BE49-F238E27FC236}">
                <a16:creationId xmlns:a16="http://schemas.microsoft.com/office/drawing/2014/main" id="{BAF3748E-F0F8-41C7-86BF-3B8A984D7AE8}"/>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85127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0131"/>
    </mc:Choice>
    <mc:Fallback xmlns="">
      <p:transition spd="slow" advTm="9013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37C11DC-8FD8-4054-B6F3-428782296696}"/>
              </a:ext>
            </a:extLst>
          </p:cNvPr>
          <p:cNvSpPr>
            <a:spLocks noGrp="1"/>
          </p:cNvSpPr>
          <p:nvPr/>
        </p:nvSpPr>
        <p:spPr>
          <a:xfrm>
            <a:off x="8411022" y="2058252"/>
            <a:ext cx="3514243" cy="39512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sz="3600" dirty="0"/>
              <a:t>Evangelism </a:t>
            </a:r>
          </a:p>
          <a:p>
            <a:r>
              <a:rPr lang="en-US" sz="3600" dirty="0"/>
              <a:t>Faith </a:t>
            </a:r>
          </a:p>
          <a:p>
            <a:r>
              <a:rPr lang="en-US" sz="3600" dirty="0"/>
              <a:t>Giving</a:t>
            </a:r>
          </a:p>
          <a:p>
            <a:r>
              <a:rPr lang="en-US" sz="3600"/>
              <a:t>Helping</a:t>
            </a:r>
            <a:endParaRPr lang="en-US" sz="3600" dirty="0"/>
          </a:p>
          <a:p>
            <a:r>
              <a:rPr lang="en-US" sz="3600" dirty="0"/>
              <a:t>Wisdom </a:t>
            </a:r>
          </a:p>
          <a:p>
            <a:endParaRPr lang="en-US" sz="3600" dirty="0"/>
          </a:p>
        </p:txBody>
      </p:sp>
      <p:sp>
        <p:nvSpPr>
          <p:cNvPr id="5" name="Content Placeholder 6">
            <a:extLst>
              <a:ext uri="{FF2B5EF4-FFF2-40B4-BE49-F238E27FC236}">
                <a16:creationId xmlns:a16="http://schemas.microsoft.com/office/drawing/2014/main" id="{CAEB6A04-AB17-4AC0-9B47-E820E541B201}"/>
              </a:ext>
            </a:extLst>
          </p:cNvPr>
          <p:cNvSpPr>
            <a:spLocks noGrp="1"/>
          </p:cNvSpPr>
          <p:nvPr/>
        </p:nvSpPr>
        <p:spPr>
          <a:xfrm>
            <a:off x="4909025" y="2079487"/>
            <a:ext cx="3333193" cy="39512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sz="3600" dirty="0"/>
              <a:t>Hospitality </a:t>
            </a:r>
          </a:p>
          <a:p>
            <a:r>
              <a:rPr lang="en-US" sz="3600" dirty="0"/>
              <a:t>Intercession </a:t>
            </a:r>
          </a:p>
          <a:p>
            <a:r>
              <a:rPr lang="en-US" sz="3600" dirty="0"/>
              <a:t>Knowledge </a:t>
            </a:r>
          </a:p>
          <a:p>
            <a:r>
              <a:rPr lang="en-US" sz="3600" dirty="0"/>
              <a:t>Leadership </a:t>
            </a:r>
          </a:p>
          <a:p>
            <a:r>
              <a:rPr lang="en-US" sz="3600" dirty="0"/>
              <a:t>Mercy  </a:t>
            </a:r>
          </a:p>
          <a:p>
            <a:endParaRPr lang="en-US" sz="3600" dirty="0"/>
          </a:p>
        </p:txBody>
      </p:sp>
      <p:sp>
        <p:nvSpPr>
          <p:cNvPr id="6" name="Title 1">
            <a:extLst>
              <a:ext uri="{FF2B5EF4-FFF2-40B4-BE49-F238E27FC236}">
                <a16:creationId xmlns:a16="http://schemas.microsoft.com/office/drawing/2014/main" id="{FFEE3D02-050C-4739-B1A4-C739017A8240}"/>
              </a:ext>
            </a:extLst>
          </p:cNvPr>
          <p:cNvSpPr txBox="1">
            <a:spLocks/>
          </p:cNvSpPr>
          <p:nvPr/>
        </p:nvSpPr>
        <p:spPr>
          <a:xfrm>
            <a:off x="342898" y="301751"/>
            <a:ext cx="11582367" cy="1197864"/>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dirty="0">
              <a:latin typeface="+mn-lt"/>
            </a:endParaRPr>
          </a:p>
        </p:txBody>
      </p:sp>
      <p:sp>
        <p:nvSpPr>
          <p:cNvPr id="7" name="Rectangle 6">
            <a:extLst>
              <a:ext uri="{FF2B5EF4-FFF2-40B4-BE49-F238E27FC236}">
                <a16:creationId xmlns:a16="http://schemas.microsoft.com/office/drawing/2014/main" id="{0612085A-B6A8-4059-9878-3F00EC27D689}"/>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D76BDE11-786D-4BDA-A69A-C54E55F1DC77}"/>
              </a:ext>
            </a:extLst>
          </p:cNvPr>
          <p:cNvSpPr>
            <a:spLocks noGrp="1"/>
          </p:cNvSpPr>
          <p:nvPr/>
        </p:nvSpPr>
        <p:spPr>
          <a:xfrm>
            <a:off x="868837" y="2103807"/>
            <a:ext cx="4040188" cy="39512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sz="3600" dirty="0"/>
              <a:t>Administration </a:t>
            </a:r>
          </a:p>
          <a:p>
            <a:r>
              <a:rPr lang="en-US" sz="3600" dirty="0"/>
              <a:t>Craftsmanship </a:t>
            </a:r>
          </a:p>
          <a:p>
            <a:r>
              <a:rPr lang="en-US" sz="3600" dirty="0"/>
              <a:t>Communication </a:t>
            </a:r>
          </a:p>
          <a:p>
            <a:r>
              <a:rPr lang="en-US" sz="3600" dirty="0"/>
              <a:t>Discernment </a:t>
            </a:r>
          </a:p>
          <a:p>
            <a:r>
              <a:rPr lang="en-US" sz="3600" dirty="0"/>
              <a:t>Encouragement </a:t>
            </a:r>
          </a:p>
        </p:txBody>
      </p:sp>
      <p:sp>
        <p:nvSpPr>
          <p:cNvPr id="13" name="Title 12">
            <a:extLst>
              <a:ext uri="{FF2B5EF4-FFF2-40B4-BE49-F238E27FC236}">
                <a16:creationId xmlns:a16="http://schemas.microsoft.com/office/drawing/2014/main" id="{D69D1376-AABE-434F-8ED6-CD501D9EC2A4}"/>
              </a:ext>
            </a:extLst>
          </p:cNvPr>
          <p:cNvSpPr>
            <a:spLocks noGrp="1"/>
          </p:cNvSpPr>
          <p:nvPr>
            <p:ph type="title"/>
          </p:nvPr>
        </p:nvSpPr>
        <p:spPr>
          <a:xfrm>
            <a:off x="342877" y="270855"/>
            <a:ext cx="11582367" cy="1325563"/>
          </a:xfrm>
          <a:ln w="38100">
            <a:solidFill>
              <a:schemeClr val="tx1"/>
            </a:solidFill>
          </a:ln>
        </p:spPr>
        <p:txBody>
          <a:bodyPr>
            <a:normAutofit/>
          </a:bodyPr>
          <a:lstStyle/>
          <a:p>
            <a:pPr algn="ctr"/>
            <a:r>
              <a:rPr lang="en-US" sz="3600" dirty="0">
                <a:latin typeface="+mn-lt"/>
              </a:rPr>
              <a:t>Spiritual Gifts</a:t>
            </a:r>
          </a:p>
        </p:txBody>
      </p:sp>
    </p:spTree>
    <p:extLst>
      <p:ext uri="{BB962C8B-B14F-4D97-AF65-F5344CB8AC3E}">
        <p14:creationId xmlns:p14="http://schemas.microsoft.com/office/powerpoint/2010/main" val="1478591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See the source image">
            <a:extLst>
              <a:ext uri="{FF2B5EF4-FFF2-40B4-BE49-F238E27FC236}">
                <a16:creationId xmlns:a16="http://schemas.microsoft.com/office/drawing/2014/main" id="{144DF7F1-40B9-4C9D-8456-03A3353B7B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370656" y="276226"/>
            <a:ext cx="11554629" cy="6400800"/>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7B842BB1-7A0D-466A-98FA-70DD566EFB5E}"/>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4364046"/>
      </p:ext>
    </p:extLst>
  </p:cSld>
  <p:clrMapOvr>
    <a:masterClrMapping/>
  </p:clrMapOvr>
  <mc:AlternateContent xmlns:mc="http://schemas.openxmlformats.org/markup-compatibility/2006" xmlns:p14="http://schemas.microsoft.com/office/powerpoint/2010/main">
    <mc:Choice Requires="p14">
      <p:transition spd="slow" p14:dur="2000" advTm="3437"/>
    </mc:Choice>
    <mc:Fallback xmlns="">
      <p:transition spd="slow" advTm="343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42894" y="301751"/>
            <a:ext cx="11582386" cy="1197864"/>
          </a:xfrm>
        </p:spPr>
        <p:txBody>
          <a:bodyPr vert="horz" lIns="91440" tIns="45720" rIns="91440" bIns="45720" rtlCol="0">
            <a:normAutofit/>
          </a:bodyPr>
          <a:lstStyle/>
          <a:p>
            <a:pPr algn="ctr"/>
            <a:r>
              <a:rPr lang="en-US" sz="3600" kern="1200" dirty="0">
                <a:latin typeface="+mn-lt"/>
                <a:ea typeface="+mj-ea"/>
                <a:cs typeface="+mj-cs"/>
              </a:rPr>
              <a:t>Main Idea</a:t>
            </a:r>
          </a:p>
        </p:txBody>
      </p:sp>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342900" y="1499615"/>
            <a:ext cx="11582386" cy="5177410"/>
          </a:xfrm>
          <a:ln w="38100">
            <a:solidFill>
              <a:schemeClr val="tx1"/>
            </a:solidFill>
          </a:ln>
        </p:spPr>
        <p:txBody>
          <a:bodyPr anchor="t">
            <a:normAutofit/>
          </a:bodyPr>
          <a:lstStyle/>
          <a:p>
            <a:pPr marL="0" indent="0" algn="ctr">
              <a:buNone/>
            </a:pPr>
            <a:endParaRPr lang="en-US" sz="3600" dirty="0"/>
          </a:p>
          <a:p>
            <a:pPr marL="0" indent="0" algn="ctr">
              <a:buNone/>
            </a:pPr>
            <a:r>
              <a:rPr lang="en-US" sz="3600" dirty="0"/>
              <a:t>When we know that we have an eternal inheritance in Christ, we begin to live by the power of His resurrection.</a:t>
            </a:r>
            <a:endParaRPr lang="en-US" sz="3600" kern="1200" dirty="0">
              <a:latin typeface="+mn-lt"/>
              <a:ea typeface="+mn-ea"/>
              <a:cs typeface="+mn-cs"/>
            </a:endParaRPr>
          </a:p>
        </p:txBody>
      </p:sp>
      <p:sp>
        <p:nvSpPr>
          <p:cNvPr id="7" name="Rectangle 6">
            <a:extLst>
              <a:ext uri="{FF2B5EF4-FFF2-40B4-BE49-F238E27FC236}">
                <a16:creationId xmlns:a16="http://schemas.microsoft.com/office/drawing/2014/main" id="{037F8ADB-B192-41D3-AA06-0E57621A83FC}"/>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64036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1531"/>
    </mc:Choice>
    <mc:Fallback xmlns="">
      <p:transition spd="slow" advTm="2153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EA5D7E2-2132-4002-B451-315602004C2C}"/>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10;&#10;Description automatically generated with medium confidence">
            <a:extLst>
              <a:ext uri="{FF2B5EF4-FFF2-40B4-BE49-F238E27FC236}">
                <a16:creationId xmlns:a16="http://schemas.microsoft.com/office/drawing/2014/main" id="{729BC2A3-01B5-4FA3-A6C9-0BD07CAD6F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72"/>
            <a:ext cx="12192000" cy="6858000"/>
          </a:xfrm>
          <a:prstGeom prst="rect">
            <a:avLst/>
          </a:prstGeom>
          <a:ln>
            <a:solidFill>
              <a:schemeClr val="tx1"/>
            </a:solidFill>
          </a:ln>
        </p:spPr>
      </p:pic>
      <p:sp>
        <p:nvSpPr>
          <p:cNvPr id="2" name="Rectangle 1">
            <a:extLst>
              <a:ext uri="{FF2B5EF4-FFF2-40B4-BE49-F238E27FC236}">
                <a16:creationId xmlns:a16="http://schemas.microsoft.com/office/drawing/2014/main" id="{B174B4D5-3C87-4E03-A0B8-9DF51EF6BED4}"/>
              </a:ext>
            </a:extLst>
          </p:cNvPr>
          <p:cNvSpPr/>
          <p:nvPr/>
        </p:nvSpPr>
        <p:spPr>
          <a:xfrm>
            <a:off x="342900" y="276225"/>
            <a:ext cx="11506200" cy="6222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6760539"/>
      </p:ext>
    </p:extLst>
  </p:cSld>
  <p:clrMapOvr>
    <a:masterClrMapping/>
  </p:clrMapOvr>
  <mc:AlternateContent xmlns:mc="http://schemas.openxmlformats.org/markup-compatibility/2006" xmlns:p14="http://schemas.microsoft.com/office/powerpoint/2010/main">
    <mc:Choice Requires="p14">
      <p:transition spd="slow" p14:dur="2000" advTm="94259"/>
    </mc:Choice>
    <mc:Fallback xmlns="">
      <p:transition spd="slow" advTm="94259"/>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42898" y="301751"/>
            <a:ext cx="11582379" cy="1197864"/>
          </a:xfrm>
        </p:spPr>
        <p:txBody>
          <a:bodyPr vert="horz" lIns="91440" tIns="45720" rIns="91440" bIns="45720" rtlCol="0">
            <a:normAutofit/>
          </a:bodyPr>
          <a:lstStyle/>
          <a:p>
            <a:pPr algn="ctr"/>
            <a:r>
              <a:rPr lang="en-US" sz="3600" b="1" i="1" kern="1200" dirty="0">
                <a:latin typeface="+mn-lt"/>
                <a:ea typeface="+mj-ea"/>
                <a:cs typeface="+mj-cs"/>
              </a:rPr>
              <a:t>Ephesians 4 (</a:t>
            </a:r>
            <a:r>
              <a:rPr lang="en-US" sz="3600" b="1" i="1" dirty="0">
                <a:latin typeface="+mn-lt"/>
              </a:rPr>
              <a:t>NIV</a:t>
            </a:r>
            <a:r>
              <a:rPr lang="en-US" sz="3600" b="1" i="1" kern="1200" dirty="0">
                <a:latin typeface="+mn-lt"/>
                <a:ea typeface="+mj-ea"/>
                <a:cs typeface="+mj-cs"/>
              </a:rPr>
              <a:t>)</a:t>
            </a:r>
          </a:p>
        </p:txBody>
      </p:sp>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342900" y="1499615"/>
            <a:ext cx="11582381" cy="5177410"/>
          </a:xfrm>
          <a:ln w="38100">
            <a:solidFill>
              <a:schemeClr val="tx1"/>
            </a:solidFill>
          </a:ln>
        </p:spPr>
        <p:txBody>
          <a:bodyPr anchor="t">
            <a:noAutofit/>
          </a:bodyPr>
          <a:lstStyle/>
          <a:p>
            <a:pPr marL="0" indent="0" algn="ctr">
              <a:buNone/>
            </a:pPr>
            <a:endParaRPr lang="en-US" sz="3600" b="1" i="1" dirty="0"/>
          </a:p>
          <a:p>
            <a:pPr marL="0" indent="0" algn="ctr">
              <a:buNone/>
            </a:pPr>
            <a:r>
              <a:rPr lang="en-US" sz="3600" b="1" i="1" dirty="0"/>
              <a:t>8 This is why it says: “When he ascended on high, he took many captives and gave gifts to his people.” 9 (What does “he ascended” mean except that he also descended to the lower, earthly regions? 10 He who descended is the very one who ascended higher than all the heavens, in order to fill the whole universe.)</a:t>
            </a:r>
          </a:p>
        </p:txBody>
      </p:sp>
      <p:sp>
        <p:nvSpPr>
          <p:cNvPr id="8" name="Rectangle 7">
            <a:extLst>
              <a:ext uri="{FF2B5EF4-FFF2-40B4-BE49-F238E27FC236}">
                <a16:creationId xmlns:a16="http://schemas.microsoft.com/office/drawing/2014/main" id="{BAF3748E-F0F8-41C7-86BF-3B8A984D7AE8}"/>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3239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7092"/>
    </mc:Choice>
    <mc:Fallback xmlns="">
      <p:transition spd="slow" advTm="5709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See the source image">
            <a:extLst>
              <a:ext uri="{FF2B5EF4-FFF2-40B4-BE49-F238E27FC236}">
                <a16:creationId xmlns:a16="http://schemas.microsoft.com/office/drawing/2014/main" id="{72C8F44D-B5C6-4F04-95D9-5E8BFD0F22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7B842BB1-7A0D-466A-98FA-70DD566EFB5E}"/>
              </a:ext>
            </a:extLst>
          </p:cNvPr>
          <p:cNvSpPr/>
          <p:nvPr/>
        </p:nvSpPr>
        <p:spPr>
          <a:xfrm>
            <a:off x="342900" y="276225"/>
            <a:ext cx="11582386" cy="635081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9472044"/>
      </p:ext>
    </p:extLst>
  </p:cSld>
  <p:clrMapOvr>
    <a:masterClrMapping/>
  </p:clrMapOvr>
  <mc:AlternateContent xmlns:mc="http://schemas.openxmlformats.org/markup-compatibility/2006" xmlns:p14="http://schemas.microsoft.com/office/powerpoint/2010/main">
    <mc:Choice Requires="p14">
      <p:transition spd="slow" p14:dur="2000" advTm="25296"/>
    </mc:Choice>
    <mc:Fallback xmlns="">
      <p:transition spd="slow" advTm="25296"/>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42898" y="301751"/>
            <a:ext cx="11582367" cy="1197864"/>
          </a:xfrm>
        </p:spPr>
        <p:txBody>
          <a:bodyPr vert="horz" lIns="91440" tIns="45720" rIns="91440" bIns="45720" rtlCol="0">
            <a:normAutofit/>
          </a:bodyPr>
          <a:lstStyle/>
          <a:p>
            <a:pPr algn="ctr"/>
            <a:r>
              <a:rPr lang="en-US" sz="3600" dirty="0">
                <a:latin typeface="+mn-lt"/>
              </a:rPr>
              <a:t>Victorious King Jesus</a:t>
            </a:r>
            <a:endParaRPr lang="en-US" sz="3600" kern="1200" dirty="0">
              <a:latin typeface="+mn-lt"/>
              <a:ea typeface="+mj-ea"/>
              <a:cs typeface="+mj-cs"/>
            </a:endParaRPr>
          </a:p>
        </p:txBody>
      </p:sp>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342900" y="1499615"/>
            <a:ext cx="11582373" cy="5177410"/>
          </a:xfrm>
          <a:ln w="38100">
            <a:solidFill>
              <a:schemeClr val="tx1"/>
            </a:solidFill>
          </a:ln>
        </p:spPr>
        <p:txBody>
          <a:bodyPr anchor="t">
            <a:noAutofit/>
          </a:bodyPr>
          <a:lstStyle/>
          <a:p>
            <a:r>
              <a:rPr lang="en-US" sz="3600" dirty="0"/>
              <a:t>Christ has conquered all enemies that make life useless and meaningless.</a:t>
            </a:r>
          </a:p>
          <a:p>
            <a:r>
              <a:rPr lang="en-US" sz="3600" dirty="0"/>
              <a:t>Now He gives the greatest gift of all, the gift of meaning, purpose and significance in life.</a:t>
            </a:r>
          </a:p>
          <a:p>
            <a:r>
              <a:rPr lang="en-US" sz="3600" dirty="0"/>
              <a:t>He fills life with all that a man could possibly desire and use.</a:t>
            </a:r>
          </a:p>
          <a:p>
            <a:r>
              <a:rPr lang="en-US" sz="3600" dirty="0"/>
              <a:t>Jesus had to die and experience hell for men in order to gain the right to gift men.</a:t>
            </a:r>
          </a:p>
          <a:p>
            <a:r>
              <a:rPr lang="en-US" sz="3600" dirty="0"/>
              <a:t>If He had not died, then we could not be saved or gifted with spiritual gifts.</a:t>
            </a:r>
          </a:p>
        </p:txBody>
      </p:sp>
      <p:sp>
        <p:nvSpPr>
          <p:cNvPr id="8" name="Rectangle 7">
            <a:extLst>
              <a:ext uri="{FF2B5EF4-FFF2-40B4-BE49-F238E27FC236}">
                <a16:creationId xmlns:a16="http://schemas.microsoft.com/office/drawing/2014/main" id="{BAF3748E-F0F8-41C7-86BF-3B8A984D7AE8}"/>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30435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0131"/>
    </mc:Choice>
    <mc:Fallback xmlns="">
      <p:transition spd="slow" advTm="90131"/>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42898" y="301751"/>
            <a:ext cx="11582379" cy="1197864"/>
          </a:xfrm>
        </p:spPr>
        <p:txBody>
          <a:bodyPr vert="horz" lIns="91440" tIns="45720" rIns="91440" bIns="45720" rtlCol="0">
            <a:normAutofit/>
          </a:bodyPr>
          <a:lstStyle/>
          <a:p>
            <a:pPr algn="ctr"/>
            <a:r>
              <a:rPr lang="en-US" sz="3600" b="1" i="1" kern="1200" dirty="0">
                <a:latin typeface="+mn-lt"/>
                <a:ea typeface="+mj-ea"/>
                <a:cs typeface="+mj-cs"/>
              </a:rPr>
              <a:t>Ephesians 4 (</a:t>
            </a:r>
            <a:r>
              <a:rPr lang="en-US" sz="3600" b="1" i="1" dirty="0">
                <a:latin typeface="+mn-lt"/>
              </a:rPr>
              <a:t>NIV</a:t>
            </a:r>
            <a:r>
              <a:rPr lang="en-US" sz="3600" b="1" i="1" kern="1200" dirty="0">
                <a:latin typeface="+mn-lt"/>
                <a:ea typeface="+mj-ea"/>
                <a:cs typeface="+mj-cs"/>
              </a:rPr>
              <a:t>)</a:t>
            </a:r>
          </a:p>
        </p:txBody>
      </p:sp>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342900" y="1499615"/>
            <a:ext cx="11582381" cy="5177410"/>
          </a:xfrm>
          <a:ln w="38100">
            <a:solidFill>
              <a:schemeClr val="tx1"/>
            </a:solidFill>
          </a:ln>
        </p:spPr>
        <p:txBody>
          <a:bodyPr anchor="t">
            <a:noAutofit/>
          </a:bodyPr>
          <a:lstStyle/>
          <a:p>
            <a:pPr marL="0" indent="0" algn="ctr">
              <a:buNone/>
            </a:pPr>
            <a:endParaRPr lang="en-US" sz="3600" b="1" i="1" dirty="0"/>
          </a:p>
          <a:p>
            <a:pPr marL="0" indent="0" algn="ctr">
              <a:buNone/>
            </a:pPr>
            <a:r>
              <a:rPr lang="en-US" sz="3600" b="1" i="1" dirty="0"/>
              <a:t>11 So Christ himself gave the apostles, the prophets, the evangelists, the pastors and teachers, </a:t>
            </a:r>
          </a:p>
        </p:txBody>
      </p:sp>
      <p:sp>
        <p:nvSpPr>
          <p:cNvPr id="8" name="Rectangle 7">
            <a:extLst>
              <a:ext uri="{FF2B5EF4-FFF2-40B4-BE49-F238E27FC236}">
                <a16:creationId xmlns:a16="http://schemas.microsoft.com/office/drawing/2014/main" id="{BAF3748E-F0F8-41C7-86BF-3B8A984D7AE8}"/>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5463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7092"/>
    </mc:Choice>
    <mc:Fallback xmlns="">
      <p:transition spd="slow" advTm="57092"/>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See the source image">
            <a:extLst>
              <a:ext uri="{FF2B5EF4-FFF2-40B4-BE49-F238E27FC236}">
                <a16:creationId xmlns:a16="http://schemas.microsoft.com/office/drawing/2014/main" id="{158946A2-0FC6-4947-81D1-89AF6752E8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15"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7B842BB1-7A0D-466A-98FA-70DD566EFB5E}"/>
              </a:ext>
            </a:extLst>
          </p:cNvPr>
          <p:cNvSpPr/>
          <p:nvPr/>
        </p:nvSpPr>
        <p:spPr>
          <a:xfrm>
            <a:off x="342900" y="276225"/>
            <a:ext cx="11582386" cy="635081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4672882"/>
      </p:ext>
    </p:extLst>
  </p:cSld>
  <p:clrMapOvr>
    <a:masterClrMapping/>
  </p:clrMapOvr>
  <mc:AlternateContent xmlns:mc="http://schemas.openxmlformats.org/markup-compatibility/2006" xmlns:p14="http://schemas.microsoft.com/office/powerpoint/2010/main">
    <mc:Choice Requires="p14">
      <p:transition spd="slow" p14:dur="2000" advTm="25296"/>
    </mc:Choice>
    <mc:Fallback xmlns="">
      <p:transition spd="slow" advTm="25296"/>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42898" y="301751"/>
            <a:ext cx="11582367" cy="1197864"/>
          </a:xfrm>
        </p:spPr>
        <p:txBody>
          <a:bodyPr vert="horz" lIns="91440" tIns="45720" rIns="91440" bIns="45720" rtlCol="0">
            <a:normAutofit/>
          </a:bodyPr>
          <a:lstStyle/>
          <a:p>
            <a:pPr algn="ctr"/>
            <a:r>
              <a:rPr lang="en-US" sz="3600" dirty="0">
                <a:latin typeface="+mn-lt"/>
              </a:rPr>
              <a:t>Spiritual Gifts (Apostle)</a:t>
            </a:r>
            <a:endParaRPr lang="en-US" sz="3600" kern="1200" dirty="0">
              <a:latin typeface="+mn-lt"/>
              <a:ea typeface="+mj-ea"/>
              <a:cs typeface="+mj-cs"/>
            </a:endParaRPr>
          </a:p>
        </p:txBody>
      </p:sp>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342900" y="1499615"/>
            <a:ext cx="11582373" cy="5177410"/>
          </a:xfrm>
          <a:ln w="38100">
            <a:solidFill>
              <a:schemeClr val="tx1"/>
            </a:solidFill>
          </a:ln>
        </p:spPr>
        <p:txBody>
          <a:bodyPr anchor="t">
            <a:noAutofit/>
          </a:bodyPr>
          <a:lstStyle/>
          <a:p>
            <a:r>
              <a:rPr lang="en-US" sz="3600" dirty="0"/>
              <a:t>The word apostle means to send out.</a:t>
            </a:r>
          </a:p>
          <a:p>
            <a:r>
              <a:rPr lang="en-US" sz="3600" dirty="0"/>
              <a:t>An apostle is a representative, an ambassador, a person who is sent out as a representative of the kingdom.</a:t>
            </a:r>
          </a:p>
          <a:p>
            <a:r>
              <a:rPr lang="en-US" sz="3600" dirty="0"/>
              <a:t>In the narrow sense, it was a man who had been an eyewitness of the resurrected Lord (the twelve apostles and Paul).</a:t>
            </a:r>
          </a:p>
          <a:p>
            <a:r>
              <a:rPr lang="en-US" sz="3600" dirty="0"/>
              <a:t>In the broad sense it refers to other men who preached the gospel.</a:t>
            </a:r>
          </a:p>
        </p:txBody>
      </p:sp>
      <p:sp>
        <p:nvSpPr>
          <p:cNvPr id="8" name="Rectangle 7">
            <a:extLst>
              <a:ext uri="{FF2B5EF4-FFF2-40B4-BE49-F238E27FC236}">
                <a16:creationId xmlns:a16="http://schemas.microsoft.com/office/drawing/2014/main" id="{BAF3748E-F0F8-41C7-86BF-3B8A984D7AE8}"/>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6103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0131"/>
    </mc:Choice>
    <mc:Fallback xmlns="">
      <p:transition spd="slow" advTm="90131"/>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42898" y="301751"/>
            <a:ext cx="11582367" cy="1197864"/>
          </a:xfrm>
        </p:spPr>
        <p:txBody>
          <a:bodyPr vert="horz" lIns="91440" tIns="45720" rIns="91440" bIns="45720" rtlCol="0">
            <a:normAutofit/>
          </a:bodyPr>
          <a:lstStyle/>
          <a:p>
            <a:pPr algn="ctr"/>
            <a:r>
              <a:rPr lang="en-US" sz="3600" dirty="0">
                <a:latin typeface="+mn-lt"/>
              </a:rPr>
              <a:t>Spiritual Gifts (Prophet)</a:t>
            </a:r>
            <a:endParaRPr lang="en-US" sz="3600" kern="1200" dirty="0">
              <a:latin typeface="+mn-lt"/>
              <a:ea typeface="+mj-ea"/>
              <a:cs typeface="+mj-cs"/>
            </a:endParaRPr>
          </a:p>
        </p:txBody>
      </p:sp>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342900" y="1499615"/>
            <a:ext cx="11582373" cy="5177410"/>
          </a:xfrm>
          <a:ln w="38100">
            <a:solidFill>
              <a:schemeClr val="tx1"/>
            </a:solidFill>
          </a:ln>
        </p:spPr>
        <p:txBody>
          <a:bodyPr anchor="t">
            <a:noAutofit/>
          </a:bodyPr>
          <a:lstStyle/>
          <a:p>
            <a:r>
              <a:rPr lang="en-US" sz="3600" dirty="0"/>
              <a:t>This is the gift of speaking under the inspiration of God’s Spirit.</a:t>
            </a:r>
          </a:p>
          <a:p>
            <a:r>
              <a:rPr lang="en-US" sz="3600" dirty="0"/>
              <a:t>It includes both prediction and proclamation.</a:t>
            </a:r>
          </a:p>
          <a:p>
            <a:r>
              <a:rPr lang="en-US" sz="3600" dirty="0"/>
              <a:t>Neither one should be minimized despite the abuse of the gift.</a:t>
            </a:r>
          </a:p>
          <a:p>
            <a:r>
              <a:rPr lang="en-US" sz="3600" dirty="0"/>
              <a:t>The major function of prophesy is clearly stated in Scripture:</a:t>
            </a:r>
          </a:p>
          <a:p>
            <a:pPr marL="0" indent="0" algn="ctr">
              <a:buNone/>
            </a:pPr>
            <a:r>
              <a:rPr lang="en-US" sz="3600" b="1" i="1" dirty="0"/>
              <a:t>But the one who prophesies speaks to people for their strengthening, encouraging and comfort.                                (1 Corinthians 14:3)</a:t>
            </a:r>
          </a:p>
          <a:p>
            <a:pPr marL="0" indent="0" algn="ctr">
              <a:buNone/>
            </a:pPr>
            <a:endParaRPr lang="en-US" sz="3600" b="1" i="1" dirty="0"/>
          </a:p>
        </p:txBody>
      </p:sp>
      <p:sp>
        <p:nvSpPr>
          <p:cNvPr id="8" name="Rectangle 7">
            <a:extLst>
              <a:ext uri="{FF2B5EF4-FFF2-40B4-BE49-F238E27FC236}">
                <a16:creationId xmlns:a16="http://schemas.microsoft.com/office/drawing/2014/main" id="{BAF3748E-F0F8-41C7-86BF-3B8A984D7AE8}"/>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2605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0131"/>
    </mc:Choice>
    <mc:Fallback xmlns="">
      <p:transition spd="slow" advTm="90131"/>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42898" y="301751"/>
            <a:ext cx="11582367" cy="1197864"/>
          </a:xfrm>
        </p:spPr>
        <p:txBody>
          <a:bodyPr vert="horz" lIns="91440" tIns="45720" rIns="91440" bIns="45720" rtlCol="0">
            <a:normAutofit/>
          </a:bodyPr>
          <a:lstStyle/>
          <a:p>
            <a:pPr algn="ctr"/>
            <a:r>
              <a:rPr lang="en-US" sz="3600" dirty="0">
                <a:latin typeface="+mn-lt"/>
              </a:rPr>
              <a:t>Spiritual Gifts (Pastor)</a:t>
            </a:r>
            <a:endParaRPr lang="en-US" sz="3600" kern="1200" dirty="0">
              <a:latin typeface="+mn-lt"/>
              <a:ea typeface="+mj-ea"/>
              <a:cs typeface="+mj-cs"/>
            </a:endParaRPr>
          </a:p>
        </p:txBody>
      </p:sp>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342900" y="1499615"/>
            <a:ext cx="11582373" cy="5177410"/>
          </a:xfrm>
          <a:ln w="38100">
            <a:solidFill>
              <a:schemeClr val="tx1"/>
            </a:solidFill>
          </a:ln>
        </p:spPr>
        <p:txBody>
          <a:bodyPr anchor="t">
            <a:noAutofit/>
          </a:bodyPr>
          <a:lstStyle/>
          <a:p>
            <a:endParaRPr lang="en-US" sz="3600" dirty="0"/>
          </a:p>
          <a:p>
            <a:r>
              <a:rPr lang="en-US" sz="3600" dirty="0"/>
              <a:t>The word pastor means shepherd.</a:t>
            </a:r>
          </a:p>
          <a:p>
            <a:r>
              <a:rPr lang="en-US" sz="3600" dirty="0"/>
              <a:t>Christ is described as the shepherd of believers.</a:t>
            </a:r>
          </a:p>
          <a:p>
            <a:r>
              <a:rPr lang="en-US" sz="3600" dirty="0"/>
              <a:t>The shepherd knows, feeds, guides, seeks, saves, protects,  restores, and rewards  </a:t>
            </a:r>
            <a:r>
              <a:rPr lang="en-US" sz="3600"/>
              <a:t>the sheep.</a:t>
            </a:r>
            <a:endParaRPr lang="en-US" sz="3600" dirty="0"/>
          </a:p>
          <a:p>
            <a:r>
              <a:rPr lang="en-US" sz="3600" dirty="0"/>
              <a:t>The pastor is an under-shepherd to the Christ Shepherd, Christ Jesus our Lord.</a:t>
            </a:r>
          </a:p>
          <a:p>
            <a:pPr marL="0" indent="0" algn="ctr">
              <a:buNone/>
            </a:pPr>
            <a:endParaRPr lang="en-US" sz="3600" b="1" i="1" dirty="0"/>
          </a:p>
        </p:txBody>
      </p:sp>
      <p:sp>
        <p:nvSpPr>
          <p:cNvPr id="8" name="Rectangle 7">
            <a:extLst>
              <a:ext uri="{FF2B5EF4-FFF2-40B4-BE49-F238E27FC236}">
                <a16:creationId xmlns:a16="http://schemas.microsoft.com/office/drawing/2014/main" id="{BAF3748E-F0F8-41C7-86BF-3B8A984D7AE8}"/>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Tree>
    <p:extLst>
      <p:ext uri="{BB962C8B-B14F-4D97-AF65-F5344CB8AC3E}">
        <p14:creationId xmlns:p14="http://schemas.microsoft.com/office/powerpoint/2010/main" val="39021975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0131"/>
    </mc:Choice>
    <mc:Fallback xmlns="">
      <p:transition spd="slow" advTm="90131"/>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42898" y="301751"/>
            <a:ext cx="11582367" cy="1197864"/>
          </a:xfrm>
        </p:spPr>
        <p:txBody>
          <a:bodyPr vert="horz" lIns="91440" tIns="45720" rIns="91440" bIns="45720" rtlCol="0">
            <a:normAutofit/>
          </a:bodyPr>
          <a:lstStyle/>
          <a:p>
            <a:pPr algn="ctr"/>
            <a:r>
              <a:rPr lang="en-US" sz="3600" dirty="0">
                <a:latin typeface="+mn-lt"/>
              </a:rPr>
              <a:t>Spiritual Gifts (Teacher)</a:t>
            </a:r>
            <a:endParaRPr lang="en-US" sz="3600" kern="1200" dirty="0">
              <a:latin typeface="+mn-lt"/>
              <a:ea typeface="+mj-ea"/>
              <a:cs typeface="+mj-cs"/>
            </a:endParaRPr>
          </a:p>
        </p:txBody>
      </p:sp>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342900" y="1499615"/>
            <a:ext cx="11582373" cy="5177410"/>
          </a:xfrm>
          <a:ln w="38100">
            <a:solidFill>
              <a:schemeClr val="tx1"/>
            </a:solidFill>
          </a:ln>
        </p:spPr>
        <p:txBody>
          <a:bodyPr anchor="t">
            <a:noAutofit/>
          </a:bodyPr>
          <a:lstStyle/>
          <a:p>
            <a:endParaRPr lang="en-US" sz="3600" dirty="0"/>
          </a:p>
          <a:p>
            <a:r>
              <a:rPr lang="en-US" sz="3600" dirty="0"/>
              <a:t>The function of the teacher is the gift to instruct believers in the truth of God and His Word.</a:t>
            </a:r>
          </a:p>
          <a:p>
            <a:r>
              <a:rPr lang="en-US" sz="3600" dirty="0"/>
              <a:t>It is the gift to root and ground people in doctrine, reproof, correction, and righteousness.</a:t>
            </a:r>
          </a:p>
          <a:p>
            <a:r>
              <a:rPr lang="en-US" sz="3600" dirty="0"/>
              <a:t>Every apostle, prophet and pastor has the gift of teaching.</a:t>
            </a:r>
          </a:p>
          <a:p>
            <a:r>
              <a:rPr lang="en-US" sz="3600" dirty="0"/>
              <a:t>But every teacher is not an apostle, or prophet or pastor.</a:t>
            </a:r>
            <a:endParaRPr lang="en-US" sz="3200" dirty="0"/>
          </a:p>
          <a:p>
            <a:pPr marL="0" indent="0" algn="ctr">
              <a:buNone/>
            </a:pPr>
            <a:endParaRPr lang="en-US" sz="3600" b="1" i="1" dirty="0"/>
          </a:p>
        </p:txBody>
      </p:sp>
      <p:sp>
        <p:nvSpPr>
          <p:cNvPr id="8" name="Rectangle 7">
            <a:extLst>
              <a:ext uri="{FF2B5EF4-FFF2-40B4-BE49-F238E27FC236}">
                <a16:creationId xmlns:a16="http://schemas.microsoft.com/office/drawing/2014/main" id="{BAF3748E-F0F8-41C7-86BF-3B8A984D7AE8}"/>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Tree>
    <p:extLst>
      <p:ext uri="{BB962C8B-B14F-4D97-AF65-F5344CB8AC3E}">
        <p14:creationId xmlns:p14="http://schemas.microsoft.com/office/powerpoint/2010/main" val="4220349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0131"/>
    </mc:Choice>
    <mc:Fallback xmlns="">
      <p:transition spd="slow" advTm="9013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42898" y="301751"/>
            <a:ext cx="11582379" cy="1197864"/>
          </a:xfrm>
        </p:spPr>
        <p:txBody>
          <a:bodyPr vert="horz" lIns="91440" tIns="45720" rIns="91440" bIns="45720" rtlCol="0">
            <a:normAutofit/>
          </a:bodyPr>
          <a:lstStyle/>
          <a:p>
            <a:pPr algn="ctr"/>
            <a:r>
              <a:rPr lang="en-US" sz="3600" b="1" i="1" kern="1200" dirty="0">
                <a:latin typeface="+mn-lt"/>
                <a:ea typeface="+mj-ea"/>
                <a:cs typeface="+mj-cs"/>
              </a:rPr>
              <a:t>Ephesians 4 (</a:t>
            </a:r>
            <a:r>
              <a:rPr lang="en-US" sz="3600" b="1" i="1" dirty="0">
                <a:latin typeface="+mn-lt"/>
              </a:rPr>
              <a:t>NI</a:t>
            </a:r>
            <a:r>
              <a:rPr lang="en-US" sz="3600" b="1" i="1" kern="1200" dirty="0">
                <a:latin typeface="+mn-lt"/>
                <a:ea typeface="+mj-ea"/>
                <a:cs typeface="+mj-cs"/>
              </a:rPr>
              <a:t>V)</a:t>
            </a:r>
          </a:p>
        </p:txBody>
      </p:sp>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342900" y="1499615"/>
            <a:ext cx="11582381" cy="5177410"/>
          </a:xfrm>
          <a:ln w="38100">
            <a:solidFill>
              <a:schemeClr val="tx1"/>
            </a:solidFill>
          </a:ln>
        </p:spPr>
        <p:txBody>
          <a:bodyPr anchor="t">
            <a:noAutofit/>
          </a:bodyPr>
          <a:lstStyle/>
          <a:p>
            <a:pPr marL="0" indent="0" algn="ctr">
              <a:buNone/>
            </a:pPr>
            <a:endParaRPr lang="en-US" sz="3600" b="1" i="1" dirty="0"/>
          </a:p>
          <a:p>
            <a:pPr marL="0" indent="0" algn="ctr">
              <a:buNone/>
            </a:pPr>
            <a:r>
              <a:rPr lang="en-US" sz="3600" b="1" i="1" dirty="0"/>
              <a:t>4 As a prisoner for the Lord, then, I urge you to live a life worthy of the calling you have received. 2 Be completely </a:t>
            </a:r>
            <a:r>
              <a:rPr lang="en-US" sz="3600" b="1" i="1" u="sng" dirty="0"/>
              <a:t>humble</a:t>
            </a:r>
            <a:r>
              <a:rPr lang="en-US" sz="3600" b="1" i="1" dirty="0"/>
              <a:t> and </a:t>
            </a:r>
            <a:r>
              <a:rPr lang="en-US" sz="3600" b="1" i="1" u="sng" dirty="0"/>
              <a:t>gentle</a:t>
            </a:r>
            <a:r>
              <a:rPr lang="en-US" sz="3600" b="1" i="1" dirty="0"/>
              <a:t>; be </a:t>
            </a:r>
            <a:r>
              <a:rPr lang="en-US" sz="3600" b="1" i="1" u="sng" dirty="0"/>
              <a:t>patient</a:t>
            </a:r>
            <a:r>
              <a:rPr lang="en-US" sz="3600" b="1" i="1" dirty="0"/>
              <a:t>, bearing with one another in </a:t>
            </a:r>
            <a:r>
              <a:rPr lang="en-US" sz="3600" b="1" i="1" u="sng" dirty="0"/>
              <a:t>love</a:t>
            </a:r>
            <a:r>
              <a:rPr lang="en-US" sz="3600" b="1" i="1" dirty="0"/>
              <a:t>. 3 Make every effort to keep the </a:t>
            </a:r>
            <a:r>
              <a:rPr lang="en-US" sz="3600" b="1" i="1" u="sng" dirty="0"/>
              <a:t>unity of the Spirit </a:t>
            </a:r>
            <a:r>
              <a:rPr lang="en-US" sz="3600" b="1" i="1" dirty="0"/>
              <a:t>through the bond of peace.</a:t>
            </a:r>
            <a:endParaRPr lang="en-US" sz="3600" b="1" i="1" u="sng" dirty="0"/>
          </a:p>
        </p:txBody>
      </p:sp>
      <p:sp>
        <p:nvSpPr>
          <p:cNvPr id="8" name="Rectangle 7">
            <a:extLst>
              <a:ext uri="{FF2B5EF4-FFF2-40B4-BE49-F238E27FC236}">
                <a16:creationId xmlns:a16="http://schemas.microsoft.com/office/drawing/2014/main" id="{BAF3748E-F0F8-41C7-86BF-3B8A984D7AE8}"/>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31273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7092"/>
    </mc:Choice>
    <mc:Fallback xmlns="">
      <p:transition spd="slow" advTm="57092"/>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42898" y="301751"/>
            <a:ext cx="11582379" cy="1197864"/>
          </a:xfrm>
        </p:spPr>
        <p:txBody>
          <a:bodyPr vert="horz" lIns="91440" tIns="45720" rIns="91440" bIns="45720" rtlCol="0">
            <a:normAutofit/>
          </a:bodyPr>
          <a:lstStyle/>
          <a:p>
            <a:pPr algn="ctr"/>
            <a:r>
              <a:rPr lang="en-US" sz="3600" b="1" i="1" kern="1200" dirty="0">
                <a:latin typeface="+mn-lt"/>
                <a:ea typeface="+mj-ea"/>
                <a:cs typeface="+mj-cs"/>
              </a:rPr>
              <a:t>Ephesians 4 (</a:t>
            </a:r>
            <a:r>
              <a:rPr lang="en-US" sz="3600" b="1" i="1" dirty="0">
                <a:latin typeface="+mn-lt"/>
              </a:rPr>
              <a:t>NIV</a:t>
            </a:r>
            <a:r>
              <a:rPr lang="en-US" sz="3600" b="1" i="1" kern="1200" dirty="0">
                <a:latin typeface="+mn-lt"/>
                <a:ea typeface="+mj-ea"/>
                <a:cs typeface="+mj-cs"/>
              </a:rPr>
              <a:t>)</a:t>
            </a:r>
          </a:p>
        </p:txBody>
      </p:sp>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342900" y="1499615"/>
            <a:ext cx="11582381" cy="5177410"/>
          </a:xfrm>
          <a:ln w="38100">
            <a:solidFill>
              <a:schemeClr val="tx1"/>
            </a:solidFill>
          </a:ln>
        </p:spPr>
        <p:txBody>
          <a:bodyPr anchor="t">
            <a:noAutofit/>
          </a:bodyPr>
          <a:lstStyle/>
          <a:p>
            <a:pPr marL="0" indent="0" algn="ctr">
              <a:buNone/>
            </a:pPr>
            <a:endParaRPr lang="en-US" sz="3600" b="1" i="1" dirty="0"/>
          </a:p>
          <a:p>
            <a:pPr marL="0" indent="0" algn="ctr">
              <a:buNone/>
            </a:pPr>
            <a:r>
              <a:rPr lang="en-US" sz="3600" b="1" i="1" dirty="0"/>
              <a:t>12 to equip his people for works of service, so that the body of Christ may be built up 13 until we all reach unity in the faith and in the knowledge of the Son of God and become mature, attaining to the whole measure of the fullness of Christ.</a:t>
            </a:r>
          </a:p>
        </p:txBody>
      </p:sp>
      <p:sp>
        <p:nvSpPr>
          <p:cNvPr id="8" name="Rectangle 7">
            <a:extLst>
              <a:ext uri="{FF2B5EF4-FFF2-40B4-BE49-F238E27FC236}">
                <a16:creationId xmlns:a16="http://schemas.microsoft.com/office/drawing/2014/main" id="{BAF3748E-F0F8-41C7-86BF-3B8A984D7AE8}"/>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6966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7092"/>
    </mc:Choice>
    <mc:Fallback xmlns="">
      <p:transition spd="slow" advTm="57092"/>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See the source image">
            <a:extLst>
              <a:ext uri="{FF2B5EF4-FFF2-40B4-BE49-F238E27FC236}">
                <a16:creationId xmlns:a16="http://schemas.microsoft.com/office/drawing/2014/main" id="{194A7CF1-9CC2-464B-98AC-42DBDFA885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24" b="20202"/>
          <a:stretch/>
        </p:blipFill>
        <p:spPr bwMode="auto">
          <a:xfrm>
            <a:off x="1819373" y="265410"/>
            <a:ext cx="8587819" cy="6352757"/>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7B842BB1-7A0D-466A-98FA-70DD566EFB5E}"/>
              </a:ext>
            </a:extLst>
          </p:cNvPr>
          <p:cNvSpPr/>
          <p:nvPr/>
        </p:nvSpPr>
        <p:spPr>
          <a:xfrm>
            <a:off x="342900" y="276225"/>
            <a:ext cx="11582386" cy="635081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032245"/>
      </p:ext>
    </p:extLst>
  </p:cSld>
  <p:clrMapOvr>
    <a:masterClrMapping/>
  </p:clrMapOvr>
  <mc:AlternateContent xmlns:mc="http://schemas.openxmlformats.org/markup-compatibility/2006" xmlns:p14="http://schemas.microsoft.com/office/powerpoint/2010/main">
    <mc:Choice Requires="p14">
      <p:transition spd="slow" p14:dur="2000" advTm="25296"/>
    </mc:Choice>
    <mc:Fallback xmlns="">
      <p:transition spd="slow" advTm="25296"/>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42898" y="301751"/>
            <a:ext cx="11582367" cy="1197864"/>
          </a:xfrm>
        </p:spPr>
        <p:txBody>
          <a:bodyPr vert="horz" lIns="91440" tIns="45720" rIns="91440" bIns="45720" rtlCol="0">
            <a:normAutofit/>
          </a:bodyPr>
          <a:lstStyle/>
          <a:p>
            <a:pPr algn="ctr"/>
            <a:r>
              <a:rPr lang="en-US" sz="3600" dirty="0">
                <a:latin typeface="+mn-lt"/>
              </a:rPr>
              <a:t>The Purpose of Spiritual Gifts</a:t>
            </a:r>
            <a:endParaRPr lang="en-US" sz="3600" kern="1200" dirty="0">
              <a:latin typeface="+mn-lt"/>
              <a:ea typeface="+mj-ea"/>
              <a:cs typeface="+mj-cs"/>
            </a:endParaRPr>
          </a:p>
        </p:txBody>
      </p:sp>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342900" y="1499615"/>
            <a:ext cx="11582373" cy="5177410"/>
          </a:xfrm>
          <a:ln w="38100">
            <a:solidFill>
              <a:schemeClr val="tx1"/>
            </a:solidFill>
          </a:ln>
        </p:spPr>
        <p:txBody>
          <a:bodyPr anchor="t">
            <a:noAutofit/>
          </a:bodyPr>
          <a:lstStyle/>
          <a:p>
            <a:endParaRPr lang="en-US" sz="3600" dirty="0"/>
          </a:p>
          <a:p>
            <a:r>
              <a:rPr lang="en-US" sz="3600" dirty="0"/>
              <a:t>Spiritual gifts are given to Christ’s church to help direct and  organize the church in such a way that each member performs the special part given to him by God.</a:t>
            </a:r>
          </a:p>
          <a:p>
            <a:r>
              <a:rPr lang="en-US" sz="3600" dirty="0"/>
              <a:t>Every believer, even the newest, is called to move toward maturity which God originally planned for us when we were created “in His image.”</a:t>
            </a:r>
          </a:p>
        </p:txBody>
      </p:sp>
      <p:sp>
        <p:nvSpPr>
          <p:cNvPr id="8" name="Rectangle 7">
            <a:extLst>
              <a:ext uri="{FF2B5EF4-FFF2-40B4-BE49-F238E27FC236}">
                <a16:creationId xmlns:a16="http://schemas.microsoft.com/office/drawing/2014/main" id="{BAF3748E-F0F8-41C7-86BF-3B8A984D7AE8}"/>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2978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0131"/>
    </mc:Choice>
    <mc:Fallback xmlns="">
      <p:transition spd="slow" advTm="90131"/>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See the source image">
            <a:extLst>
              <a:ext uri="{FF2B5EF4-FFF2-40B4-BE49-F238E27FC236}">
                <a16:creationId xmlns:a16="http://schemas.microsoft.com/office/drawing/2014/main" id="{144DF7F1-40B9-4C9D-8456-03A3353B7B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370656" y="276226"/>
            <a:ext cx="11554629" cy="6400800"/>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7B842BB1-7A0D-466A-98FA-70DD566EFB5E}"/>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512875"/>
      </p:ext>
    </p:extLst>
  </p:cSld>
  <p:clrMapOvr>
    <a:masterClrMapping/>
  </p:clrMapOvr>
  <mc:AlternateContent xmlns:mc="http://schemas.openxmlformats.org/markup-compatibility/2006" xmlns:p14="http://schemas.microsoft.com/office/powerpoint/2010/main">
    <mc:Choice Requires="p14">
      <p:transition spd="slow" p14:dur="2000" advTm="3437"/>
    </mc:Choice>
    <mc:Fallback xmlns="">
      <p:transition spd="slow" advTm="3437"/>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EA5D7E2-2132-4002-B451-315602004C2C}"/>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10;&#10;Description automatically generated with medium confidence">
            <a:extLst>
              <a:ext uri="{FF2B5EF4-FFF2-40B4-BE49-F238E27FC236}">
                <a16:creationId xmlns:a16="http://schemas.microsoft.com/office/drawing/2014/main" id="{729BC2A3-01B5-4FA3-A6C9-0BD07CAD6F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72"/>
            <a:ext cx="12192000" cy="6858000"/>
          </a:xfrm>
          <a:prstGeom prst="rect">
            <a:avLst/>
          </a:prstGeom>
          <a:ln>
            <a:solidFill>
              <a:schemeClr val="tx1"/>
            </a:solidFill>
          </a:ln>
        </p:spPr>
      </p:pic>
      <p:sp>
        <p:nvSpPr>
          <p:cNvPr id="2" name="Rectangle 1">
            <a:extLst>
              <a:ext uri="{FF2B5EF4-FFF2-40B4-BE49-F238E27FC236}">
                <a16:creationId xmlns:a16="http://schemas.microsoft.com/office/drawing/2014/main" id="{B174B4D5-3C87-4E03-A0B8-9DF51EF6BED4}"/>
              </a:ext>
            </a:extLst>
          </p:cNvPr>
          <p:cNvSpPr/>
          <p:nvPr/>
        </p:nvSpPr>
        <p:spPr>
          <a:xfrm>
            <a:off x="342900" y="276225"/>
            <a:ext cx="11506200" cy="6222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473669"/>
      </p:ext>
    </p:extLst>
  </p:cSld>
  <p:clrMapOvr>
    <a:masterClrMapping/>
  </p:clrMapOvr>
  <mc:AlternateContent xmlns:mc="http://schemas.openxmlformats.org/markup-compatibility/2006" xmlns:p14="http://schemas.microsoft.com/office/powerpoint/2010/main">
    <mc:Choice Requires="p14">
      <p:transition spd="slow" p14:dur="2000" advTm="94259"/>
    </mc:Choice>
    <mc:Fallback xmlns="">
      <p:transition spd="slow" advTm="9425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4" descr="See the source image">
            <a:extLst>
              <a:ext uri="{FF2B5EF4-FFF2-40B4-BE49-F238E27FC236}">
                <a16:creationId xmlns:a16="http://schemas.microsoft.com/office/drawing/2014/main" id="{B7F0BFB9-C05A-42D2-8DFF-5035399EC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99410"/>
            <a:ext cx="11582386" cy="628236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06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17">
            <a:extLst>
              <a:ext uri="{FF2B5EF4-FFF2-40B4-BE49-F238E27FC236}">
                <a16:creationId xmlns:a16="http://schemas.microsoft.com/office/drawing/2014/main" id="{7B842BB1-7A0D-466A-98FA-70DD566EFB5E}"/>
              </a:ext>
            </a:extLst>
          </p:cNvPr>
          <p:cNvSpPr/>
          <p:nvPr/>
        </p:nvSpPr>
        <p:spPr>
          <a:xfrm>
            <a:off x="342900" y="276225"/>
            <a:ext cx="11582386" cy="635081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456948"/>
      </p:ext>
    </p:extLst>
  </p:cSld>
  <p:clrMapOvr>
    <a:masterClrMapping/>
  </p:clrMapOvr>
  <mc:AlternateContent xmlns:mc="http://schemas.openxmlformats.org/markup-compatibility/2006" xmlns:p14="http://schemas.microsoft.com/office/powerpoint/2010/main">
    <mc:Choice Requires="p14">
      <p:transition spd="slow" p14:dur="2000" advTm="25296"/>
    </mc:Choice>
    <mc:Fallback xmlns="">
      <p:transition spd="slow" advTm="2529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DBDCCBAE-B4AC-46DD-9862-1F765F16972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91612" y="288701"/>
            <a:ext cx="5018721" cy="629306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7B842BB1-7A0D-466A-98FA-70DD566EFB5E}"/>
              </a:ext>
            </a:extLst>
          </p:cNvPr>
          <p:cNvSpPr/>
          <p:nvPr/>
        </p:nvSpPr>
        <p:spPr>
          <a:xfrm>
            <a:off x="342900" y="276225"/>
            <a:ext cx="11582386" cy="635081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086281"/>
      </p:ext>
    </p:extLst>
  </p:cSld>
  <p:clrMapOvr>
    <a:masterClrMapping/>
  </p:clrMapOvr>
  <mc:AlternateContent xmlns:mc="http://schemas.openxmlformats.org/markup-compatibility/2006" xmlns:p14="http://schemas.microsoft.com/office/powerpoint/2010/main">
    <mc:Choice Requires="p14">
      <p:transition spd="slow" p14:dur="2000" advTm="25296"/>
    </mc:Choice>
    <mc:Fallback xmlns="">
      <p:transition spd="slow" advTm="2529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42898" y="301751"/>
            <a:ext cx="11582367" cy="1197864"/>
          </a:xfrm>
        </p:spPr>
        <p:txBody>
          <a:bodyPr vert="horz" lIns="91440" tIns="45720" rIns="91440" bIns="45720" rtlCol="0">
            <a:normAutofit/>
          </a:bodyPr>
          <a:lstStyle/>
          <a:p>
            <a:pPr algn="ctr"/>
            <a:r>
              <a:rPr lang="en-US" sz="3600" dirty="0">
                <a:latin typeface="+mn-lt"/>
              </a:rPr>
              <a:t>Humility</a:t>
            </a:r>
            <a:endParaRPr lang="en-US" sz="3600" kern="1200" dirty="0">
              <a:latin typeface="+mn-lt"/>
              <a:ea typeface="+mj-ea"/>
              <a:cs typeface="+mj-cs"/>
            </a:endParaRPr>
          </a:p>
        </p:txBody>
      </p:sp>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342900" y="1499615"/>
            <a:ext cx="11582373" cy="5177410"/>
          </a:xfrm>
          <a:ln w="38100">
            <a:solidFill>
              <a:schemeClr val="tx1"/>
            </a:solidFill>
          </a:ln>
        </p:spPr>
        <p:txBody>
          <a:bodyPr anchor="t">
            <a:noAutofit/>
          </a:bodyPr>
          <a:lstStyle/>
          <a:p>
            <a:endParaRPr lang="en-US" sz="3600" dirty="0"/>
          </a:p>
          <a:p>
            <a:r>
              <a:rPr lang="en-US" sz="3600" dirty="0"/>
              <a:t>Paul lists humility as the first trait of a believer </a:t>
            </a:r>
            <a:r>
              <a:rPr lang="en-US" sz="3600" b="1" i="1" dirty="0"/>
              <a:t>“to live a life worthy of the calling you have received.”</a:t>
            </a:r>
          </a:p>
          <a:p>
            <a:r>
              <a:rPr lang="en-US" sz="3600" dirty="0"/>
              <a:t>Humility or lowliness is often regarded more as a vice than a virtue.</a:t>
            </a:r>
          </a:p>
          <a:p>
            <a:r>
              <a:rPr lang="en-US" sz="3600" dirty="0"/>
              <a:t>True humility means that we never take praise to ourselves but refer praise back to Christ.</a:t>
            </a:r>
          </a:p>
        </p:txBody>
      </p:sp>
      <p:sp>
        <p:nvSpPr>
          <p:cNvPr id="8" name="Rectangle 7">
            <a:extLst>
              <a:ext uri="{FF2B5EF4-FFF2-40B4-BE49-F238E27FC236}">
                <a16:creationId xmlns:a16="http://schemas.microsoft.com/office/drawing/2014/main" id="{BAF3748E-F0F8-41C7-86BF-3B8A984D7AE8}"/>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9779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0131"/>
    </mc:Choice>
    <mc:Fallback xmlns="">
      <p:transition spd="slow" advTm="9013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42898" y="301751"/>
            <a:ext cx="11582367" cy="1197864"/>
          </a:xfrm>
        </p:spPr>
        <p:txBody>
          <a:bodyPr vert="horz" lIns="91440" tIns="45720" rIns="91440" bIns="45720" rtlCol="0">
            <a:normAutofit/>
          </a:bodyPr>
          <a:lstStyle/>
          <a:p>
            <a:pPr algn="ctr"/>
            <a:r>
              <a:rPr lang="en-US" sz="3600" dirty="0">
                <a:latin typeface="+mn-lt"/>
              </a:rPr>
              <a:t>Gentleness</a:t>
            </a:r>
            <a:endParaRPr lang="en-US" sz="3600" kern="1200" dirty="0">
              <a:latin typeface="+mn-lt"/>
              <a:ea typeface="+mj-ea"/>
              <a:cs typeface="+mj-cs"/>
            </a:endParaRPr>
          </a:p>
        </p:txBody>
      </p:sp>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342900" y="1499615"/>
            <a:ext cx="11582373" cy="5177410"/>
          </a:xfrm>
          <a:ln w="38100">
            <a:solidFill>
              <a:schemeClr val="tx1"/>
            </a:solidFill>
          </a:ln>
        </p:spPr>
        <p:txBody>
          <a:bodyPr anchor="t">
            <a:noAutofit/>
          </a:bodyPr>
          <a:lstStyle/>
          <a:p>
            <a:endParaRPr lang="en-US" sz="3600" dirty="0"/>
          </a:p>
          <a:p>
            <a:r>
              <a:rPr lang="en-US" sz="3600" dirty="0"/>
              <a:t>The lowly person who demands nothing as his right, living by grace, is also a gentle or meek person.</a:t>
            </a:r>
          </a:p>
          <a:p>
            <a:r>
              <a:rPr lang="en-US" sz="3600" dirty="0"/>
              <a:t>We exhibit gentleness when we deliberately submit to God’s will for us.</a:t>
            </a:r>
          </a:p>
          <a:p>
            <a:pPr lvl="1"/>
            <a:endParaRPr lang="en-US" sz="3600" dirty="0"/>
          </a:p>
        </p:txBody>
      </p:sp>
      <p:sp>
        <p:nvSpPr>
          <p:cNvPr id="8" name="Rectangle 7">
            <a:extLst>
              <a:ext uri="{FF2B5EF4-FFF2-40B4-BE49-F238E27FC236}">
                <a16:creationId xmlns:a16="http://schemas.microsoft.com/office/drawing/2014/main" id="{BAF3748E-F0F8-41C7-86BF-3B8A984D7AE8}"/>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12977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0131"/>
    </mc:Choice>
    <mc:Fallback xmlns="">
      <p:transition spd="slow" advTm="9013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6D143-4CDF-4815-8579-A733CD8E3A77}"/>
              </a:ext>
            </a:extLst>
          </p:cNvPr>
          <p:cNvSpPr>
            <a:spLocks noGrp="1"/>
          </p:cNvSpPr>
          <p:nvPr>
            <p:ph type="title"/>
          </p:nvPr>
        </p:nvSpPr>
        <p:spPr>
          <a:xfrm>
            <a:off x="342898" y="301751"/>
            <a:ext cx="11582367" cy="1197864"/>
          </a:xfrm>
        </p:spPr>
        <p:txBody>
          <a:bodyPr vert="horz" lIns="91440" tIns="45720" rIns="91440" bIns="45720" rtlCol="0">
            <a:normAutofit/>
          </a:bodyPr>
          <a:lstStyle/>
          <a:p>
            <a:pPr algn="ctr"/>
            <a:r>
              <a:rPr lang="en-US" sz="3600" dirty="0">
                <a:latin typeface="+mn-lt"/>
              </a:rPr>
              <a:t>Patience</a:t>
            </a:r>
            <a:endParaRPr lang="en-US" sz="3600" kern="1200" dirty="0">
              <a:latin typeface="+mn-lt"/>
              <a:ea typeface="+mj-ea"/>
              <a:cs typeface="+mj-cs"/>
            </a:endParaRPr>
          </a:p>
        </p:txBody>
      </p:sp>
      <p:sp>
        <p:nvSpPr>
          <p:cNvPr id="3" name="Content Placeholder 2">
            <a:extLst>
              <a:ext uri="{FF2B5EF4-FFF2-40B4-BE49-F238E27FC236}">
                <a16:creationId xmlns:a16="http://schemas.microsoft.com/office/drawing/2014/main" id="{C9EC660E-1709-455B-A1EF-75F4973E5400}"/>
              </a:ext>
            </a:extLst>
          </p:cNvPr>
          <p:cNvSpPr>
            <a:spLocks noGrp="1"/>
          </p:cNvSpPr>
          <p:nvPr>
            <p:ph idx="1"/>
          </p:nvPr>
        </p:nvSpPr>
        <p:spPr>
          <a:xfrm>
            <a:off x="342900" y="1499615"/>
            <a:ext cx="11582373" cy="5177410"/>
          </a:xfrm>
          <a:ln w="38100">
            <a:solidFill>
              <a:schemeClr val="tx1"/>
            </a:solidFill>
          </a:ln>
        </p:spPr>
        <p:txBody>
          <a:bodyPr anchor="t">
            <a:noAutofit/>
          </a:bodyPr>
          <a:lstStyle/>
          <a:p>
            <a:endParaRPr lang="en-US" sz="3600" dirty="0"/>
          </a:p>
          <a:p>
            <a:r>
              <a:rPr lang="en-US" sz="3600" dirty="0"/>
              <a:t>Patience is another trait not natural to fallen human nature (flesh).</a:t>
            </a:r>
          </a:p>
          <a:p>
            <a:r>
              <a:rPr lang="en-US" sz="3600" dirty="0"/>
              <a:t>Patience perseveres in the face of suffering for a long time.</a:t>
            </a:r>
          </a:p>
          <a:p>
            <a:r>
              <a:rPr lang="en-US" sz="3600" dirty="0"/>
              <a:t>Such longsuffering never gives in.</a:t>
            </a:r>
          </a:p>
          <a:p>
            <a:r>
              <a:rPr lang="en-US" sz="3600" dirty="0"/>
              <a:t>It is never broken no matter what attacks it.</a:t>
            </a:r>
          </a:p>
          <a:p>
            <a:r>
              <a:rPr lang="en-US" sz="3600" dirty="0"/>
              <a:t>It never strikes back.</a:t>
            </a:r>
            <a:endParaRPr lang="en-US" sz="3200" dirty="0"/>
          </a:p>
          <a:p>
            <a:pPr lvl="1"/>
            <a:endParaRPr lang="en-US" sz="3600" dirty="0"/>
          </a:p>
        </p:txBody>
      </p:sp>
      <p:sp>
        <p:nvSpPr>
          <p:cNvPr id="8" name="Rectangle 7">
            <a:extLst>
              <a:ext uri="{FF2B5EF4-FFF2-40B4-BE49-F238E27FC236}">
                <a16:creationId xmlns:a16="http://schemas.microsoft.com/office/drawing/2014/main" id="{BAF3748E-F0F8-41C7-86BF-3B8A984D7AE8}"/>
              </a:ext>
            </a:extLst>
          </p:cNvPr>
          <p:cNvSpPr/>
          <p:nvPr/>
        </p:nvSpPr>
        <p:spPr>
          <a:xfrm>
            <a:off x="342900" y="276225"/>
            <a:ext cx="11582386" cy="6400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0204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0131"/>
    </mc:Choice>
    <mc:Fallback xmlns="">
      <p:transition spd="slow" advTm="90131"/>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34303</TotalTime>
  <Words>1962</Words>
  <Application>Microsoft Office PowerPoint</Application>
  <PresentationFormat>Widescreen</PresentationFormat>
  <Paragraphs>165</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Office Theme</vt:lpstr>
      <vt:lpstr>PowerPoint Presentation</vt:lpstr>
      <vt:lpstr>PowerPoint Presentation</vt:lpstr>
      <vt:lpstr>Main Idea</vt:lpstr>
      <vt:lpstr>Ephesians 4 (NIV)</vt:lpstr>
      <vt:lpstr>PowerPoint Presentation</vt:lpstr>
      <vt:lpstr>PowerPoint Presentation</vt:lpstr>
      <vt:lpstr>Humility</vt:lpstr>
      <vt:lpstr>Gentleness</vt:lpstr>
      <vt:lpstr>Patience</vt:lpstr>
      <vt:lpstr>Love</vt:lpstr>
      <vt:lpstr>Love</vt:lpstr>
      <vt:lpstr>Unity of the Spirit</vt:lpstr>
      <vt:lpstr>Ephesians 4 (ESV)</vt:lpstr>
      <vt:lpstr>PowerPoint Presentation</vt:lpstr>
      <vt:lpstr>Oneness in Christ (Body)</vt:lpstr>
      <vt:lpstr>Oneness in Christ (Holy Spirit)</vt:lpstr>
      <vt:lpstr>Oneness in Christ (Hope)</vt:lpstr>
      <vt:lpstr>Oneness in Christ (Hope)</vt:lpstr>
      <vt:lpstr>Oneness in Christ (Lord)</vt:lpstr>
      <vt:lpstr>Oneness in Christ (Faith)</vt:lpstr>
      <vt:lpstr>Oneness in Christ (Baptism)</vt:lpstr>
      <vt:lpstr>Oneness in Christ (God and Father)</vt:lpstr>
      <vt:lpstr>Ephesians 4 (NIV)</vt:lpstr>
      <vt:lpstr>PowerPoint Presentation</vt:lpstr>
      <vt:lpstr>Grace</vt:lpstr>
      <vt:lpstr>Grace</vt:lpstr>
      <vt:lpstr>Spiritual Gifts</vt:lpstr>
      <vt:lpstr>Spiritual Gifts</vt:lpstr>
      <vt:lpstr>PowerPoint Presentation</vt:lpstr>
      <vt:lpstr>PowerPoint Presentation</vt:lpstr>
      <vt:lpstr>Ephesians 4 (NIV)</vt:lpstr>
      <vt:lpstr>PowerPoint Presentation</vt:lpstr>
      <vt:lpstr>Victorious King Jesus</vt:lpstr>
      <vt:lpstr>Ephesians 4 (NIV)</vt:lpstr>
      <vt:lpstr>PowerPoint Presentation</vt:lpstr>
      <vt:lpstr>Spiritual Gifts (Apostle)</vt:lpstr>
      <vt:lpstr>Spiritual Gifts (Prophet)</vt:lpstr>
      <vt:lpstr>Spiritual Gifts (Pastor)</vt:lpstr>
      <vt:lpstr>Spiritual Gifts (Teacher)</vt:lpstr>
      <vt:lpstr>Ephesians 4 (NIV)</vt:lpstr>
      <vt:lpstr>PowerPoint Presentation</vt:lpstr>
      <vt:lpstr>The Purpose of Spiritual Gifts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Idea</dc:title>
  <dc:creator>Edward Irish</dc:creator>
  <cp:lastModifiedBy>Edward Irish</cp:lastModifiedBy>
  <cp:revision>12</cp:revision>
  <dcterms:created xsi:type="dcterms:W3CDTF">2021-01-22T21:51:49Z</dcterms:created>
  <dcterms:modified xsi:type="dcterms:W3CDTF">2021-05-21T12:26:06Z</dcterms:modified>
</cp:coreProperties>
</file>