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407" r:id="rId3"/>
    <p:sldId id="1228" r:id="rId4"/>
    <p:sldId id="1426" r:id="rId5"/>
    <p:sldId id="1428" r:id="rId6"/>
    <p:sldId id="1427" r:id="rId7"/>
    <p:sldId id="1305" r:id="rId8"/>
    <p:sldId id="1282" r:id="rId9"/>
    <p:sldId id="1310" r:id="rId10"/>
    <p:sldId id="1416" r:id="rId11"/>
    <p:sldId id="1397" r:id="rId12"/>
    <p:sldId id="1408" r:id="rId13"/>
    <p:sldId id="1413" r:id="rId14"/>
    <p:sldId id="1342" r:id="rId15"/>
    <p:sldId id="1375" r:id="rId16"/>
    <p:sldId id="1417" r:id="rId17"/>
    <p:sldId id="1377" r:id="rId18"/>
    <p:sldId id="1411" r:id="rId19"/>
    <p:sldId id="1418" r:id="rId20"/>
    <p:sldId id="1400" r:id="rId21"/>
    <p:sldId id="1396" r:id="rId22"/>
    <p:sldId id="1419" r:id="rId23"/>
    <p:sldId id="1402" r:id="rId24"/>
    <p:sldId id="1401" r:id="rId25"/>
    <p:sldId id="1422" r:id="rId26"/>
    <p:sldId id="1421" r:id="rId27"/>
    <p:sldId id="1420" r:id="rId28"/>
    <p:sldId id="1423" r:id="rId29"/>
    <p:sldId id="1404" r:id="rId30"/>
    <p:sldId id="1424" r:id="rId31"/>
    <p:sldId id="1425" r:id="rId32"/>
    <p:sldId id="1237" r:id="rId3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5050"/>
    <a:srgbClr val="993366"/>
    <a:srgbClr val="D60093"/>
    <a:srgbClr val="339966"/>
    <a:srgbClr val="CC0000"/>
    <a:srgbClr val="663300"/>
    <a:srgbClr val="80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5/14/2019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5/14/2019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2QGNUDsQ6fI" TargetMode="External"/><Relationship Id="rId2" Type="http://schemas.openxmlformats.org/officeDocument/2006/relationships/hyperlink" Target="https://www.youtube.com/watch?v=ib4rCmDvXf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343818"/>
            <a:ext cx="10651436" cy="5226982"/>
          </a:xfrm>
        </p:spPr>
        <p:txBody>
          <a:bodyPr>
            <a:noAutofit/>
          </a:bodyPr>
          <a:lstStyle/>
          <a:p>
            <a:r>
              <a:rPr lang="en-US" sz="3200" dirty="0">
                <a:hlinkClick r:id="rId2"/>
              </a:rPr>
              <a:t>He Still Does Miracles (Hawk Nelson)</a:t>
            </a:r>
            <a:endParaRPr lang="en-US" sz="3200" dirty="0"/>
          </a:p>
          <a:p>
            <a:r>
              <a:rPr lang="en-US" sz="3200" dirty="0">
                <a:hlinkClick r:id="rId3"/>
              </a:rPr>
              <a:t>Lamb of God (Twila Paris)</a:t>
            </a:r>
            <a:endParaRPr lang="en-US" sz="3200"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10</a:t>
            </a:r>
          </a:p>
        </p:txBody>
      </p:sp>
      <p:pic>
        <p:nvPicPr>
          <p:cNvPr id="3076" name="Picture 4" descr="http://www.stpl.org.uk/Images/content/751/786700.jpg">
            <a:extLst>
              <a:ext uri="{FF2B5EF4-FFF2-40B4-BE49-F238E27FC236}">
                <a16:creationId xmlns:a16="http://schemas.microsoft.com/office/drawing/2014/main" id="{8D27561E-B4A0-4F9B-A1A3-876834C25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 y="1953086"/>
            <a:ext cx="12189444" cy="294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6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Claims Were Difficult to Understand</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559294" y="1131095"/>
            <a:ext cx="11042156" cy="5226982"/>
          </a:xfrm>
        </p:spPr>
        <p:txBody>
          <a:bodyPr>
            <a:noAutofit/>
          </a:bodyPr>
          <a:lstStyle/>
          <a:p>
            <a:r>
              <a:rPr lang="en-US" sz="3200" dirty="0">
                <a:latin typeface="Calibri" panose="020F0502020204030204" pitchFamily="34" charset="0"/>
                <a:cs typeface="Calibri" panose="020F0502020204030204" pitchFamily="34" charset="0"/>
              </a:rPr>
              <a:t>Jesus spoke in parables and metaphors about a life that didn’t seem at all attached to their real, down-to-earth problems.</a:t>
            </a:r>
          </a:p>
          <a:p>
            <a:r>
              <a:rPr lang="en-US" sz="3200" dirty="0">
                <a:latin typeface="Calibri" panose="020F0502020204030204" pitchFamily="34" charset="0"/>
                <a:cs typeface="Calibri" panose="020F0502020204030204" pitchFamily="34" charset="0"/>
              </a:rPr>
              <a:t>The Jews knew and understood what Moses had done and hoped for another like him, and craved a person like King David to lead them in war against their oppressors.</a:t>
            </a:r>
          </a:p>
          <a:p>
            <a:r>
              <a:rPr lang="en-US" sz="3200" dirty="0">
                <a:latin typeface="Calibri" panose="020F0502020204030204" pitchFamily="34" charset="0"/>
                <a:cs typeface="Calibri" panose="020F0502020204030204" pitchFamily="34" charset="0"/>
              </a:rPr>
              <a:t>Jesus demanded abandonment of much of what the religious leaders had taught them—and a complete allegiance to Him.</a:t>
            </a:r>
          </a:p>
          <a:p>
            <a:r>
              <a:rPr lang="en-US" sz="3200" dirty="0">
                <a:latin typeface="Calibri" panose="020F0502020204030204" pitchFamily="34" charset="0"/>
                <a:cs typeface="Calibri" panose="020F0502020204030204" pitchFamily="34" charset="0"/>
              </a:rPr>
              <a:t>He required that they deny themselves and sacrifice everything.</a:t>
            </a:r>
          </a:p>
          <a:p>
            <a:r>
              <a:rPr lang="en-US" sz="3200" dirty="0">
                <a:latin typeface="Calibri" panose="020F0502020204030204" pitchFamily="34" charset="0"/>
                <a:cs typeface="Calibri" panose="020F0502020204030204" pitchFamily="34" charset="0"/>
              </a:rPr>
              <a:t>No miraculous sign would convince the crowds to believe. </a:t>
            </a:r>
          </a:p>
          <a:p>
            <a:r>
              <a:rPr lang="en-US" sz="3200" dirty="0">
                <a:latin typeface="Calibri" panose="020F0502020204030204" pitchFamily="34" charset="0"/>
                <a:cs typeface="Calibri" panose="020F0502020204030204" pitchFamily="34" charset="0"/>
              </a:rPr>
              <a:t>They had to take a step of faith and believe Jesus based on who He said He was.</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297007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47 Truly, truly, I say to you, whoever believes has eternal life. 48 I am the bread of life. 49 Your fathers ate the manna in the wilderness, and they died. 50 This is the bread that comes down from heaven, so that one may eat of it and not die. 51 I am the living bread that came down from heaven.  If anyone eats of this bread, he will live forever.  And the bread that I will give for the life of the world is my flesh.”  52 The Jews then disputed among themselves, saying, “How can this man give us his flesh to eat?”  (John 6:47-52)</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66376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13</a:t>
            </a:r>
          </a:p>
        </p:txBody>
      </p:sp>
      <p:pic>
        <p:nvPicPr>
          <p:cNvPr id="1026" name="Picture 2" descr="https://deebrestin.com/wp-content/uploads/2014/12/Jesus-the-Bread-of-Life.jpg">
            <a:extLst>
              <a:ext uri="{FF2B5EF4-FFF2-40B4-BE49-F238E27FC236}">
                <a16:creationId xmlns:a16="http://schemas.microsoft.com/office/drawing/2014/main" id="{4648A50A-3AFE-473F-A770-2F1798C70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0"/>
            <a:ext cx="10323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80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is the Bread of Life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12559" y="1131095"/>
            <a:ext cx="11309031" cy="5226982"/>
          </a:xfrm>
        </p:spPr>
        <p:txBody>
          <a:bodyPr>
            <a:noAutofit/>
          </a:bodyPr>
          <a:lstStyle/>
          <a:p>
            <a:r>
              <a:rPr lang="en-US" sz="3200" dirty="0">
                <a:latin typeface="Calibri" panose="020F0502020204030204" pitchFamily="34" charset="0"/>
                <a:cs typeface="Calibri" panose="020F0502020204030204" pitchFamily="34" charset="0"/>
              </a:rPr>
              <a:t>After the feeding of the 5,000, people were searching for Him. </a:t>
            </a:r>
          </a:p>
          <a:p>
            <a:r>
              <a:rPr lang="en-US" sz="3200" dirty="0">
                <a:latin typeface="Calibri" panose="020F0502020204030204" pitchFamily="34" charset="0"/>
                <a:cs typeface="Calibri" panose="020F0502020204030204" pitchFamily="34" charset="0"/>
              </a:rPr>
              <a:t>They were interested in what Jesus could do for them.</a:t>
            </a:r>
          </a:p>
          <a:p>
            <a:r>
              <a:rPr lang="en-US" sz="3200" dirty="0">
                <a:latin typeface="Calibri" panose="020F0502020204030204" pitchFamily="34" charset="0"/>
                <a:cs typeface="Calibri" panose="020F0502020204030204" pitchFamily="34" charset="0"/>
              </a:rPr>
              <a:t>Jesus told them that they had to believe in the one God sent to the world. </a:t>
            </a:r>
          </a:p>
          <a:p>
            <a:r>
              <a:rPr lang="en-US" sz="3200" dirty="0">
                <a:latin typeface="Calibri" panose="020F0502020204030204" pitchFamily="34" charset="0"/>
                <a:cs typeface="Calibri" panose="020F0502020204030204" pitchFamily="34" charset="0"/>
              </a:rPr>
              <a:t>This is the definition of salvation—to believe in Jesus, the one whom God had sent to the world.</a:t>
            </a:r>
          </a:p>
          <a:p>
            <a:r>
              <a:rPr lang="en-US" sz="3200" dirty="0">
                <a:latin typeface="Calibri" panose="020F0502020204030204" pitchFamily="34" charset="0"/>
                <a:cs typeface="Calibri" panose="020F0502020204030204" pitchFamily="34" charset="0"/>
              </a:rPr>
              <a:t>Jesus told them that He was the bread of life, and whoever accepted Him would never again go hungry.</a:t>
            </a:r>
          </a:p>
          <a:p>
            <a:r>
              <a:rPr lang="en-US" sz="3200" dirty="0">
                <a:latin typeface="Calibri" panose="020F0502020204030204" pitchFamily="34" charset="0"/>
                <a:cs typeface="Calibri" panose="020F0502020204030204" pitchFamily="34" charset="0"/>
              </a:rPr>
              <a:t>When Jesus started teaching that it was His personhood, not His miracles, that would save them, they rejected Him.</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425754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44 No one can come to me unless the Father who sent me draws him.  And I will raise him up on the last day.  (John 6:44)</a:t>
            </a:r>
          </a:p>
          <a:p>
            <a:pPr marL="0" indent="0">
              <a:buNone/>
            </a:pPr>
            <a:endParaRPr lang="en-US" sz="3200" b="1" i="1" dirty="0">
              <a:latin typeface="Calibri" panose="020F0502020204030204" pitchFamily="34" charset="0"/>
              <a:cs typeface="Calibri" panose="020F0502020204030204" pitchFamily="34" charset="0"/>
            </a:endParaRPr>
          </a:p>
          <a:p>
            <a:pPr marL="0" indent="0">
              <a:buNone/>
            </a:pPr>
            <a:r>
              <a:rPr lang="en-US" sz="3200" b="1" i="1" dirty="0">
                <a:latin typeface="Calibri" panose="020F0502020204030204" pitchFamily="34" charset="0"/>
                <a:cs typeface="Calibri" panose="020F0502020204030204" pitchFamily="34" charset="0"/>
              </a:rPr>
              <a:t>65 And he said, “This is why I told you that no one can come to me unless it is granted him by the Father.”  (John 6:65)</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15</a:t>
            </a:r>
          </a:p>
        </p:txBody>
      </p:sp>
    </p:spTree>
    <p:extLst>
      <p:ext uri="{BB962C8B-B14F-4D97-AF65-F5344CB8AC3E}">
        <p14:creationId xmlns:p14="http://schemas.microsoft.com/office/powerpoint/2010/main" val="1081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16</a:t>
            </a:r>
          </a:p>
        </p:txBody>
      </p:sp>
      <p:pic>
        <p:nvPicPr>
          <p:cNvPr id="4098" name="Picture 2" descr="https://cdn.neverthirsty.org/wp-content/uploads/2016/09/god-the-father-sent-jesus-400x300.jpg">
            <a:extLst>
              <a:ext uri="{FF2B5EF4-FFF2-40B4-BE49-F238E27FC236}">
                <a16:creationId xmlns:a16="http://schemas.microsoft.com/office/drawing/2014/main" id="{6004FFF8-23E4-47CB-8548-2C0C5F72E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700"/>
            <a:ext cx="10267950" cy="68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5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God the Father Sent Jesus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No one can believe in Jesus unless enabled by the Father in heaven.</a:t>
            </a:r>
          </a:p>
          <a:p>
            <a:r>
              <a:rPr lang="en-US" sz="3200" dirty="0">
                <a:latin typeface="Calibri" panose="020F0502020204030204" pitchFamily="34" charset="0"/>
                <a:cs typeface="Calibri" panose="020F0502020204030204" pitchFamily="34" charset="0"/>
              </a:rPr>
              <a:t>Jesus had been sent to earth by the Father in heaven.</a:t>
            </a:r>
          </a:p>
          <a:p>
            <a:r>
              <a:rPr lang="en-US" sz="3200" dirty="0">
                <a:latin typeface="Calibri" panose="020F0502020204030204" pitchFamily="34" charset="0"/>
                <a:cs typeface="Calibri" panose="020F0502020204030204" pitchFamily="34" charset="0"/>
              </a:rPr>
              <a:t>Only those who fed on Jesus would experience eternal life.</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309062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53 So Jesus said to them, “Truly, truly, I say to you, unless you eat the flesh of the Son of Man and drink his blood, you have no life in you. 54 Whoever feeds on my flesh and drinks my blood has eternal life, and I will raise him up on the last day. 55 For my flesh is true food, and my blood is true drink. 56 Whoever feeds on my flesh and drinks my blood abides in me, and I in him. 57 As the living Father sent me, and I live because of the Father, so whoever feeds on me, he also will live because of me. 58 This is the bread that came down from heaven, not like the bread the fathers ate, and died. Whoever feeds on this bread will live forever.” 59 Jesus said these things in the synagogue, as he taught at Capernaum.  (John 6:53-59)</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18</a:t>
            </a:r>
          </a:p>
        </p:txBody>
      </p:sp>
    </p:spTree>
    <p:extLst>
      <p:ext uri="{BB962C8B-B14F-4D97-AF65-F5344CB8AC3E}">
        <p14:creationId xmlns:p14="http://schemas.microsoft.com/office/powerpoint/2010/main" val="382869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http://stpaulkpehe.org/wp-content/uploads/2017/01/Lamb-of-God-1.jpg">
            <a:extLst>
              <a:ext uri="{FF2B5EF4-FFF2-40B4-BE49-F238E27FC236}">
                <a16:creationId xmlns:a16="http://schemas.microsoft.com/office/drawing/2014/main" id="{1E17BCD2-C222-4768-AAF5-102712199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19</a:t>
            </a:r>
          </a:p>
        </p:txBody>
      </p:sp>
    </p:spTree>
    <p:extLst>
      <p:ext uri="{BB962C8B-B14F-4D97-AF65-F5344CB8AC3E}">
        <p14:creationId xmlns:p14="http://schemas.microsoft.com/office/powerpoint/2010/main" val="144042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6</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A Hard Teaching</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2</a:t>
            </a:r>
          </a:p>
        </p:txBody>
      </p:sp>
    </p:spTree>
    <p:extLst>
      <p:ext uri="{BB962C8B-B14F-4D97-AF65-F5344CB8AC3E}">
        <p14:creationId xmlns:p14="http://schemas.microsoft.com/office/powerpoint/2010/main" val="1877682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the Lamb of God</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Jesus claimed that only those who fed on Him would experience eternal life. </a:t>
            </a:r>
          </a:p>
          <a:p>
            <a:r>
              <a:rPr lang="en-US" sz="3200" dirty="0">
                <a:latin typeface="Calibri" panose="020F0502020204030204" pitchFamily="34" charset="0"/>
                <a:cs typeface="Calibri" panose="020F0502020204030204" pitchFamily="34" charset="0"/>
              </a:rPr>
              <a:t>This claim was where Jesus lost most of the crowd. </a:t>
            </a:r>
          </a:p>
          <a:p>
            <a:r>
              <a:rPr lang="en-US" sz="3200" dirty="0">
                <a:latin typeface="Calibri" panose="020F0502020204030204" pitchFamily="34" charset="0"/>
                <a:cs typeface="Calibri" panose="020F0502020204030204" pitchFamily="34" charset="0"/>
              </a:rPr>
              <a:t>In the sacrificial system, priests offered a sacrifice to God.</a:t>
            </a:r>
          </a:p>
          <a:p>
            <a:r>
              <a:rPr lang="en-US" sz="3200" dirty="0">
                <a:latin typeface="Calibri" panose="020F0502020204030204" pitchFamily="34" charset="0"/>
                <a:cs typeface="Calibri" panose="020F0502020204030204" pitchFamily="34" charset="0"/>
              </a:rPr>
              <a:t>Jesus’ claim would be difficult to understand apart from the context of the crucifixion and Jesus as the sacrificial lamb.</a:t>
            </a:r>
          </a:p>
          <a:p>
            <a:r>
              <a:rPr lang="en-US" sz="3200" dirty="0">
                <a:latin typeface="Calibri" panose="020F0502020204030204" pitchFamily="34" charset="0"/>
                <a:cs typeface="Calibri" panose="020F0502020204030204" pitchFamily="34" charset="0"/>
              </a:rPr>
              <a:t>Unless His disciples agreed to eat their portion of His sacrifice, they would not experience the forgiveness of sin or eternal life. </a:t>
            </a:r>
          </a:p>
          <a:p>
            <a:r>
              <a:rPr lang="en-US" sz="3200" dirty="0">
                <a:latin typeface="Calibri" panose="020F0502020204030204" pitchFamily="34" charset="0"/>
                <a:cs typeface="Calibri" panose="020F0502020204030204" pitchFamily="34" charset="0"/>
              </a:rPr>
              <a:t>Jesus was using a powerful metaphor to describe the work He was doing in each disciple.</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20</a:t>
            </a:r>
          </a:p>
        </p:txBody>
      </p:sp>
    </p:spTree>
    <p:extLst>
      <p:ext uri="{BB962C8B-B14F-4D97-AF65-F5344CB8AC3E}">
        <p14:creationId xmlns:p14="http://schemas.microsoft.com/office/powerpoint/2010/main" val="143543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64346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60 On hearing it, many of his disciples said, “This is a hard teaching.  Who can accept it?” (John 6:60)</a:t>
            </a:r>
          </a:p>
          <a:p>
            <a:pPr marL="0" indent="0">
              <a:buNone/>
            </a:pPr>
            <a:endParaRPr lang="en-US" sz="3200" b="1" i="1" dirty="0">
              <a:latin typeface="Calibri" panose="020F0502020204030204" pitchFamily="34" charset="0"/>
              <a:cs typeface="Calibri" panose="020F0502020204030204" pitchFamily="34" charset="0"/>
            </a:endParaRPr>
          </a:p>
          <a:p>
            <a:pPr marL="0" indent="0">
              <a:buNone/>
            </a:pPr>
            <a:r>
              <a:rPr lang="en-US" sz="3200" b="1" i="1" dirty="0">
                <a:latin typeface="Calibri" panose="020F0502020204030204" pitchFamily="34" charset="0"/>
                <a:cs typeface="Calibri" panose="020F0502020204030204" pitchFamily="34" charset="0"/>
              </a:rPr>
              <a:t>66 From this time many of his disciples turned back and no longer followed him.  (John 6:66)</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21</a:t>
            </a:r>
          </a:p>
        </p:txBody>
      </p:sp>
    </p:spTree>
    <p:extLst>
      <p:ext uri="{BB962C8B-B14F-4D97-AF65-F5344CB8AC3E}">
        <p14:creationId xmlns:p14="http://schemas.microsoft.com/office/powerpoint/2010/main" val="1385319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22</a:t>
            </a:r>
          </a:p>
        </p:txBody>
      </p:sp>
      <p:pic>
        <p:nvPicPr>
          <p:cNvPr id="7172" name="Picture 4" descr="https://smithamundsen.files.wordpress.com/2012/07/rejcted-stamp.jpg">
            <a:extLst>
              <a:ext uri="{FF2B5EF4-FFF2-40B4-BE49-F238E27FC236}">
                <a16:creationId xmlns:a16="http://schemas.microsoft.com/office/drawing/2014/main" id="{2845D84C-DFD0-4370-B837-B8D5299E8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1"/>
            <a:ext cx="6858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62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is Rejected</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The crowds did not take Jesus’ hard teachings well. </a:t>
            </a:r>
          </a:p>
          <a:p>
            <a:r>
              <a:rPr lang="en-US" sz="3200" dirty="0">
                <a:latin typeface="Calibri" panose="020F0502020204030204" pitchFamily="34" charset="0"/>
                <a:cs typeface="Calibri" panose="020F0502020204030204" pitchFamily="34" charset="0"/>
              </a:rPr>
              <a:t>Many started to leave the Jesus movement. </a:t>
            </a:r>
          </a:p>
          <a:p>
            <a:r>
              <a:rPr lang="en-US" sz="3200" dirty="0">
                <a:latin typeface="Calibri" panose="020F0502020204030204" pitchFamily="34" charset="0"/>
                <a:cs typeface="Calibri" panose="020F0502020204030204" pitchFamily="34" charset="0"/>
              </a:rPr>
              <a:t>Jesus made it clear that He was more significant than Moses—He was the sacrificial lamb. </a:t>
            </a:r>
          </a:p>
          <a:p>
            <a:r>
              <a:rPr lang="en-US" sz="3200" dirty="0">
                <a:latin typeface="Calibri" panose="020F0502020204030204" pitchFamily="34" charset="0"/>
                <a:cs typeface="Calibri" panose="020F0502020204030204" pitchFamily="34" charset="0"/>
              </a:rPr>
              <a:t>Only through complete devotion to His personhood could anyone experience eternal life. </a:t>
            </a:r>
          </a:p>
          <a:p>
            <a:r>
              <a:rPr lang="en-US" sz="3200" dirty="0">
                <a:latin typeface="Calibri" panose="020F0502020204030204" pitchFamily="34" charset="0"/>
                <a:cs typeface="Calibri" panose="020F0502020204030204" pitchFamily="34" charset="0"/>
              </a:rPr>
              <a:t>The people were rejecting Jesus.</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23</a:t>
            </a:r>
          </a:p>
        </p:txBody>
      </p:sp>
    </p:spTree>
    <p:extLst>
      <p:ext uri="{BB962C8B-B14F-4D97-AF65-F5344CB8AC3E}">
        <p14:creationId xmlns:p14="http://schemas.microsoft.com/office/powerpoint/2010/main" val="34583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95349" y="909797"/>
            <a:ext cx="10687051"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61 But Jesus, knowing in himself that his disciples were grumbling about this, said to them, “Do you take offense at this? 62 Then what if you were to see the Son of Man ascending to where he was before? 63 It is the Spirit who gives life; the flesh is no help at all.  The words that I have spoken to you are spirit and life. 64 But there are some of you who do not believe.” (For Jesus knew from the beginning who those were who did not believe, and who it was who would betray him.) 65 And he said, “This is why I told you that no one can come to me unless it is granted him by the Father.”  (John 6:61-65)</a:t>
            </a:r>
          </a:p>
          <a:p>
            <a:pPr marL="0" indent="0">
              <a:buNone/>
            </a:pP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26</a:t>
            </a:r>
          </a:p>
        </p:txBody>
      </p:sp>
    </p:spTree>
    <p:extLst>
      <p:ext uri="{BB962C8B-B14F-4D97-AF65-F5344CB8AC3E}">
        <p14:creationId xmlns:p14="http://schemas.microsoft.com/office/powerpoint/2010/main" val="1872388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27</a:t>
            </a:r>
          </a:p>
        </p:txBody>
      </p:sp>
      <p:pic>
        <p:nvPicPr>
          <p:cNvPr id="8194" name="Picture 2" descr="http://cdn.grid.fotosearch.com/CSP/CSP262/k22856776.jpg">
            <a:extLst>
              <a:ext uri="{FF2B5EF4-FFF2-40B4-BE49-F238E27FC236}">
                <a16:creationId xmlns:a16="http://schemas.microsoft.com/office/drawing/2014/main" id="{0ACFF9DB-AF27-42D5-9B74-C9214078AC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32"/>
          <a:stretch/>
        </p:blipFill>
        <p:spPr bwMode="auto">
          <a:xfrm>
            <a:off x="1188154" y="0"/>
            <a:ext cx="9826939" cy="685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15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Consequences of Rejecting Jesus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Jesus confronted those who were leaving by describing the hard consequences of their decision. </a:t>
            </a:r>
          </a:p>
          <a:p>
            <a:r>
              <a:rPr lang="en-US" sz="3200" dirty="0">
                <a:latin typeface="Calibri" panose="020F0502020204030204" pitchFamily="34" charset="0"/>
                <a:cs typeface="Calibri" panose="020F0502020204030204" pitchFamily="34" charset="0"/>
              </a:rPr>
              <a:t>Someday they would see the “Son of Man” ascend into heaven to return to His former divine glory. </a:t>
            </a:r>
          </a:p>
          <a:p>
            <a:r>
              <a:rPr lang="en-US" sz="3200" dirty="0">
                <a:latin typeface="Calibri" panose="020F0502020204030204" pitchFamily="34" charset="0"/>
                <a:cs typeface="Calibri" panose="020F0502020204030204" pitchFamily="34" charset="0"/>
              </a:rPr>
              <a:t>The flesh was temporary, but the things Jesus taught were eternal, which is why Jesus told them that none of them could ultimately believe without the Father’s help. </a:t>
            </a:r>
          </a:p>
          <a:p>
            <a:r>
              <a:rPr lang="en-US" sz="3200" dirty="0">
                <a:latin typeface="Calibri" panose="020F0502020204030204" pitchFamily="34" charset="0"/>
                <a:cs typeface="Calibri" panose="020F0502020204030204" pitchFamily="34" charset="0"/>
              </a:rPr>
              <a:t>Their rejection proved His words accurate.</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28</a:t>
            </a:r>
          </a:p>
        </p:txBody>
      </p:sp>
    </p:spTree>
    <p:extLst>
      <p:ext uri="{BB962C8B-B14F-4D97-AF65-F5344CB8AC3E}">
        <p14:creationId xmlns:p14="http://schemas.microsoft.com/office/powerpoint/2010/main" val="17169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66 After this many of his disciples turned back and no longer walked with him. 67 So Jesus said to the twelve, “Do you want to go away as well?” 68 Simon Peter answered him, “Lord, to whom shall we go?  You have the words of eternal life, 69 and we have believed, and have come to know, that you are the Holy One of God.” 70 Jesus answered them, “Did I not choose you, the twelve?  And yet one of you is a devil.” 71 He spoke of Judas the son of Simon Iscariot, for he, one of the twelve, was going to betray him.  (John 6:66-71)</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29</a:t>
            </a:r>
          </a:p>
        </p:txBody>
      </p:sp>
    </p:spTree>
    <p:extLst>
      <p:ext uri="{BB962C8B-B14F-4D97-AF65-F5344CB8AC3E}">
        <p14:creationId xmlns:p14="http://schemas.microsoft.com/office/powerpoint/2010/main" val="76270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0" name="Picture 4" descr="https://i.ytimg.com/vi/Ec0Ab4dMrBg/maxresdefault.jpg">
            <a:extLst>
              <a:ext uri="{FF2B5EF4-FFF2-40B4-BE49-F238E27FC236}">
                <a16:creationId xmlns:a16="http://schemas.microsoft.com/office/drawing/2014/main" id="{053349DA-E6FD-458E-A6A5-3DCC15A28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30</a:t>
            </a:r>
          </a:p>
        </p:txBody>
      </p:sp>
    </p:spTree>
    <p:extLst>
      <p:ext uri="{BB962C8B-B14F-4D97-AF65-F5344CB8AC3E}">
        <p14:creationId xmlns:p14="http://schemas.microsoft.com/office/powerpoint/2010/main" val="207125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Reward for Accepting Jesus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The apostles recognized that Jesus was the Son of God and there was nowhere else to go if they wanted to experience eternal life.</a:t>
            </a:r>
          </a:p>
          <a:p>
            <a:r>
              <a:rPr lang="en-US" sz="3200" dirty="0">
                <a:latin typeface="Calibri" panose="020F0502020204030204" pitchFamily="34" charset="0"/>
                <a:cs typeface="Calibri" panose="020F0502020204030204" pitchFamily="34" charset="0"/>
              </a:rPr>
              <a:t>Peter was making the great confession of faith that leads to eternal life. </a:t>
            </a:r>
          </a:p>
          <a:p>
            <a:pPr marL="0" indent="0">
              <a:buNone/>
            </a:pPr>
            <a:endParaRPr lang="en-US" sz="1200" b="1" i="1" dirty="0">
              <a:latin typeface="Calibri" panose="020F0502020204030204" pitchFamily="34" charset="0"/>
              <a:cs typeface="Calibri" panose="020F0502020204030204" pitchFamily="34" charset="0"/>
            </a:endParaRPr>
          </a:p>
          <a:p>
            <a:pPr marL="0" indent="0" algn="ctr">
              <a:buNone/>
            </a:pPr>
            <a:r>
              <a:rPr lang="en-US" sz="3200" b="1" i="1" dirty="0">
                <a:latin typeface="Calibri" panose="020F0502020204030204" pitchFamily="34" charset="0"/>
                <a:cs typeface="Calibri" panose="020F0502020204030204" pitchFamily="34" charset="0"/>
              </a:rPr>
              <a:t>“We have come to believe” </a:t>
            </a:r>
          </a:p>
          <a:p>
            <a:endParaRPr lang="en-US" sz="1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Jesus gave His followers freedom to decide for themselves, but He made it clear: their decisions on what to do with the life and teachings of Jesus had eternal ramifications for each of them.</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31</a:t>
            </a:r>
          </a:p>
        </p:txBody>
      </p:sp>
    </p:spTree>
    <p:extLst>
      <p:ext uri="{BB962C8B-B14F-4D97-AF65-F5344CB8AC3E}">
        <p14:creationId xmlns:p14="http://schemas.microsoft.com/office/powerpoint/2010/main" val="73835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epointcommunity.net/wp-content/uploads/2017/08/GospelofJohn-Promo.jpg">
            <a:extLst>
              <a:ext uri="{FF2B5EF4-FFF2-40B4-BE49-F238E27FC236}">
                <a16:creationId xmlns:a16="http://schemas.microsoft.com/office/drawing/2014/main" id="{4DE5FA4C-E5D1-46DE-804E-B2A0CB183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3</a:t>
            </a:r>
          </a:p>
        </p:txBody>
      </p:sp>
    </p:spTree>
    <p:extLst>
      <p:ext uri="{BB962C8B-B14F-4D97-AF65-F5344CB8AC3E}">
        <p14:creationId xmlns:p14="http://schemas.microsoft.com/office/powerpoint/2010/main" val="3572701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Belief in Jesus is a call to sacrifice everything for the cause of Christ and attach ourselves entirely and irrevocably to Him. </a:t>
            </a:r>
          </a:p>
          <a:p>
            <a:r>
              <a:rPr lang="en-US" sz="3200" dirty="0">
                <a:latin typeface="Calibri" panose="020F0502020204030204" pitchFamily="34" charset="0"/>
                <a:cs typeface="Calibri" panose="020F0502020204030204" pitchFamily="34" charset="0"/>
              </a:rPr>
              <a:t>His words force us to examine the life we are living and how our daily actions might reflect the sacrificial love of Jesus. </a:t>
            </a:r>
          </a:p>
          <a:p>
            <a:r>
              <a:rPr lang="en-US" sz="3200" dirty="0">
                <a:latin typeface="Calibri" panose="020F0502020204030204" pitchFamily="34" charset="0"/>
                <a:cs typeface="Calibri" panose="020F0502020204030204" pitchFamily="34" charset="0"/>
              </a:rPr>
              <a:t>Our salvation is found, not in the miracles of Jesus, but in Him.</a:t>
            </a:r>
          </a:p>
          <a:p>
            <a:r>
              <a:rPr lang="en-US" sz="3200" dirty="0">
                <a:latin typeface="Calibri" panose="020F0502020204030204" pitchFamily="34" charset="0"/>
                <a:cs typeface="Calibri" panose="020F0502020204030204" pitchFamily="34" charset="0"/>
              </a:rPr>
              <a:t>Many people want to follow Jesus, but few make the supreme sacrifice His teachings demand. </a:t>
            </a:r>
          </a:p>
          <a:p>
            <a:r>
              <a:rPr lang="en-US" sz="3200" dirty="0">
                <a:latin typeface="Calibri" panose="020F0502020204030204" pitchFamily="34" charset="0"/>
                <a:cs typeface="Calibri" panose="020F0502020204030204" pitchFamily="34" charset="0"/>
              </a:rPr>
              <a:t>The key is to trust Jesus and believe that He comes from the Father. </a:t>
            </a:r>
          </a:p>
          <a:p>
            <a:r>
              <a:rPr lang="en-US" sz="3200" dirty="0">
                <a:latin typeface="Calibri" panose="020F0502020204030204" pitchFamily="34" charset="0"/>
                <a:cs typeface="Calibri" panose="020F0502020204030204" pitchFamily="34" charset="0"/>
              </a:rPr>
              <a:t>In return for believing in Him, Jesus promised to provide for us on a daily basis and give us eternal life.</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32</a:t>
            </a:r>
          </a:p>
        </p:txBody>
      </p:sp>
    </p:spTree>
    <p:extLst>
      <p:ext uri="{BB962C8B-B14F-4D97-AF65-F5344CB8AC3E}">
        <p14:creationId xmlns:p14="http://schemas.microsoft.com/office/powerpoint/2010/main" val="1032989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7</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Physical and Spiritual Blindness</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33</a:t>
            </a:r>
          </a:p>
        </p:txBody>
      </p:sp>
    </p:spTree>
    <p:extLst>
      <p:ext uri="{BB962C8B-B14F-4D97-AF65-F5344CB8AC3E}">
        <p14:creationId xmlns:p14="http://schemas.microsoft.com/office/powerpoint/2010/main" val="1163407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hlinkClick r:id="rId2" action="ppaction://hlinksldjump"/>
              </a:rPr>
              <a:t>Verses</a:t>
            </a:r>
            <a:endParaRPr lang="en-US" sz="32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118586" y="909797"/>
            <a:ext cx="10333608"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548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The Gospel of John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559294" y="1131095"/>
            <a:ext cx="11042156" cy="5226982"/>
          </a:xfrm>
        </p:spPr>
        <p:txBody>
          <a:bodyPr>
            <a:noAutofit/>
          </a:bodyPr>
          <a:lstStyle/>
          <a:p>
            <a:r>
              <a:rPr lang="en-US" sz="3200" dirty="0">
                <a:latin typeface="Calibri" panose="020F0502020204030204" pitchFamily="34" charset="0"/>
                <a:cs typeface="Calibri" panose="020F0502020204030204" pitchFamily="34" charset="0"/>
              </a:rPr>
              <a:t>Scholars believe the Gospel of John was written by the apostle John from Ephesus, around 98 A.D.</a:t>
            </a:r>
          </a:p>
          <a:p>
            <a:r>
              <a:rPr lang="en-US" sz="3200" dirty="0">
                <a:latin typeface="Calibri" panose="020F0502020204030204" pitchFamily="34" charset="0"/>
                <a:cs typeface="Calibri" panose="020F0502020204030204" pitchFamily="34" charset="0"/>
              </a:rPr>
              <a:t>John’s Gospel is not a life of Christ.</a:t>
            </a:r>
          </a:p>
          <a:p>
            <a:r>
              <a:rPr lang="en-US" sz="3200" dirty="0">
                <a:latin typeface="Calibri" panose="020F0502020204030204" pitchFamily="34" charset="0"/>
                <a:cs typeface="Calibri" panose="020F0502020204030204" pitchFamily="34" charset="0"/>
              </a:rPr>
              <a:t>It is a powerful argument for the incarnation, a conclusive demonstration that Jesus was, and is, the very heaven-sent Son of God and the only source of eternal life.</a:t>
            </a:r>
          </a:p>
          <a:p>
            <a:r>
              <a:rPr lang="en-US" sz="3200" dirty="0">
                <a:latin typeface="Calibri" panose="020F0502020204030204" pitchFamily="34" charset="0"/>
                <a:cs typeface="Calibri" panose="020F0502020204030204" pitchFamily="34" charset="0"/>
              </a:rPr>
              <a:t>John focused on both Jesus’ deity and his humanity.</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4</a:t>
            </a:r>
          </a:p>
        </p:txBody>
      </p:sp>
    </p:spTree>
    <p:extLst>
      <p:ext uri="{BB962C8B-B14F-4D97-AF65-F5344CB8AC3E}">
        <p14:creationId xmlns:p14="http://schemas.microsoft.com/office/powerpoint/2010/main" val="392759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Major Themes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559294" y="1131095"/>
            <a:ext cx="11042156" cy="5226982"/>
          </a:xfrm>
        </p:spPr>
        <p:txBody>
          <a:bodyPr>
            <a:noAutofit/>
          </a:bodyPr>
          <a:lstStyle/>
          <a:p>
            <a:r>
              <a:rPr lang="en-US" sz="3200" dirty="0">
                <a:latin typeface="Calibri" panose="020F0502020204030204" pitchFamily="34" charset="0"/>
                <a:cs typeface="Calibri" panose="020F0502020204030204" pitchFamily="34" charset="0"/>
              </a:rPr>
              <a:t>Jesus Christ, Son of God:  Because Jesus is fully God (as well as fully man), he provides a clear revelation of God to us. </a:t>
            </a:r>
          </a:p>
          <a:p>
            <a:r>
              <a:rPr lang="en-US" sz="3200" dirty="0">
                <a:latin typeface="Calibri" panose="020F0502020204030204" pitchFamily="34" charset="0"/>
                <a:cs typeface="Calibri" panose="020F0502020204030204" pitchFamily="34" charset="0"/>
              </a:rPr>
              <a:t>Eternal Life:  Jesus came to bring us “life to the full”, eternal life, and this life is available to us now through faith in Christ. </a:t>
            </a:r>
          </a:p>
          <a:p>
            <a:r>
              <a:rPr lang="en-US" sz="3200" dirty="0">
                <a:latin typeface="Calibri" panose="020F0502020204030204" pitchFamily="34" charset="0"/>
                <a:cs typeface="Calibri" panose="020F0502020204030204" pitchFamily="34" charset="0"/>
              </a:rPr>
              <a:t>Believing:  John emphasizes the importance of believing that Jesus is the Messiah, the Son of God. Saving faith includes believing the facts about Jesus, turning from sin, and obeying his teachings. </a:t>
            </a:r>
          </a:p>
          <a:p>
            <a:r>
              <a:rPr lang="en-US" sz="3200" dirty="0">
                <a:latin typeface="Calibri" panose="020F0502020204030204" pitchFamily="34" charset="0"/>
                <a:cs typeface="Calibri" panose="020F0502020204030204" pitchFamily="34" charset="0"/>
              </a:rPr>
              <a:t>Holy Spirit:  John emphasizes the Holy Spirit’s role as “Counselor.”</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5</a:t>
            </a:r>
          </a:p>
        </p:txBody>
      </p:sp>
    </p:spTree>
    <p:extLst>
      <p:ext uri="{BB962C8B-B14F-4D97-AF65-F5344CB8AC3E}">
        <p14:creationId xmlns:p14="http://schemas.microsoft.com/office/powerpoint/2010/main" val="220863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Major Themes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559294" y="1131095"/>
            <a:ext cx="11042156" cy="5226982"/>
          </a:xfrm>
        </p:spPr>
        <p:txBody>
          <a:bodyPr>
            <a:noAutofit/>
          </a:bodyPr>
          <a:lstStyle/>
          <a:p>
            <a:r>
              <a:rPr lang="en-US" sz="3200" dirty="0">
                <a:latin typeface="Calibri" panose="020F0502020204030204" pitchFamily="34" charset="0"/>
                <a:cs typeface="Calibri" panose="020F0502020204030204" pitchFamily="34" charset="0"/>
              </a:rPr>
              <a:t>Resurrection:  The greatest “sign” John presents is Jesus’ resurrection.  One of the greatest evidences of Jesus’ resurrection is how the disciples changed from fearful followers to those who would become courageous witnesses and take the gospel to every part of the world.</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6</a:t>
            </a:r>
          </a:p>
        </p:txBody>
      </p:sp>
    </p:spTree>
    <p:extLst>
      <p:ext uri="{BB962C8B-B14F-4D97-AF65-F5344CB8AC3E}">
        <p14:creationId xmlns:p14="http://schemas.microsoft.com/office/powerpoint/2010/main" val="379039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B043AEBA-CEE6-40D9-A6A4-EB804343C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7</a:t>
            </a:r>
          </a:p>
        </p:txBody>
      </p:sp>
    </p:spTree>
    <p:extLst>
      <p:ext uri="{BB962C8B-B14F-4D97-AF65-F5344CB8AC3E}">
        <p14:creationId xmlns:p14="http://schemas.microsoft.com/office/powerpoint/2010/main" val="195611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Miracles as Signs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Signs help us understand who Jesus is and how we should respond to Him. </a:t>
            </a:r>
          </a:p>
          <a:p>
            <a:r>
              <a:rPr lang="en-US" sz="3200" dirty="0">
                <a:latin typeface="Calibri" panose="020F0502020204030204" pitchFamily="34" charset="0"/>
                <a:cs typeface="Calibri" panose="020F0502020204030204" pitchFamily="34" charset="0"/>
              </a:rPr>
              <a:t>In John’s Gospel, Jesus performed seven signs leading up to the resurrection that proved He is Lord.</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8</a:t>
            </a:r>
          </a:p>
        </p:txBody>
      </p:sp>
    </p:spTree>
    <p:extLst>
      <p:ext uri="{BB962C8B-B14F-4D97-AF65-F5344CB8AC3E}">
        <p14:creationId xmlns:p14="http://schemas.microsoft.com/office/powerpoint/2010/main" val="76728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rPr>
              <a:t>The Seven Signs of John’s Gospel </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998574"/>
            <a:ext cx="11025810" cy="5226982"/>
          </a:xfrm>
        </p:spPr>
        <p:txBody>
          <a:bodyPr>
            <a:noAutofit/>
          </a:bodyPr>
          <a:lstStyle/>
          <a:p>
            <a:pPr marL="514350" indent="-514350">
              <a:buFont typeface="+mj-lt"/>
              <a:buAutoNum type="arabicPeriod"/>
            </a:pPr>
            <a:r>
              <a:rPr lang="en-US" sz="3000" dirty="0">
                <a:latin typeface="Calibri" panose="020F0502020204030204" pitchFamily="34" charset="0"/>
                <a:cs typeface="Calibri" panose="020F0502020204030204" pitchFamily="34" charset="0"/>
              </a:rPr>
              <a:t>Changing water into wine (2:1–11) </a:t>
            </a:r>
          </a:p>
          <a:p>
            <a:pPr marL="514350" indent="-514350">
              <a:buFont typeface="+mj-lt"/>
              <a:buAutoNum type="arabicPeriod"/>
            </a:pPr>
            <a:r>
              <a:rPr lang="en-US" sz="3000" dirty="0">
                <a:latin typeface="Calibri" panose="020F0502020204030204" pitchFamily="34" charset="0"/>
                <a:cs typeface="Calibri" panose="020F0502020204030204" pitchFamily="34" charset="0"/>
              </a:rPr>
              <a:t>Healing an official’s son (4:43–54) </a:t>
            </a:r>
          </a:p>
          <a:p>
            <a:pPr marL="514350" indent="-514350">
              <a:buFont typeface="+mj-lt"/>
              <a:buAutoNum type="arabicPeriod"/>
            </a:pPr>
            <a:r>
              <a:rPr lang="en-US" sz="3000" dirty="0">
                <a:latin typeface="Calibri" panose="020F0502020204030204" pitchFamily="34" charset="0"/>
                <a:cs typeface="Calibri" panose="020F0502020204030204" pitchFamily="34" charset="0"/>
              </a:rPr>
              <a:t>Healing the disabled man at the pool of Bethsaida (5:1–15) </a:t>
            </a:r>
          </a:p>
          <a:p>
            <a:pPr marL="514350" indent="-514350">
              <a:buFont typeface="+mj-lt"/>
              <a:buAutoNum type="arabicPeriod"/>
            </a:pPr>
            <a:r>
              <a:rPr lang="en-US" sz="3000" dirty="0">
                <a:latin typeface="Calibri" panose="020F0502020204030204" pitchFamily="34" charset="0"/>
                <a:cs typeface="Calibri" panose="020F0502020204030204" pitchFamily="34" charset="0"/>
              </a:rPr>
              <a:t>Feeding the 5,000 (6:1–14) </a:t>
            </a:r>
          </a:p>
          <a:p>
            <a:pPr marL="514350" indent="-514350">
              <a:buFont typeface="+mj-lt"/>
              <a:buAutoNum type="arabicPeriod"/>
            </a:pPr>
            <a:r>
              <a:rPr lang="en-US" sz="3000" dirty="0">
                <a:latin typeface="Calibri" panose="020F0502020204030204" pitchFamily="34" charset="0"/>
                <a:cs typeface="Calibri" panose="020F0502020204030204" pitchFamily="34" charset="0"/>
              </a:rPr>
              <a:t>Walking on water (6:16–21) </a:t>
            </a:r>
          </a:p>
          <a:p>
            <a:pPr marL="514350" indent="-514350">
              <a:buFont typeface="+mj-lt"/>
              <a:buAutoNum type="arabicPeriod"/>
            </a:pPr>
            <a:r>
              <a:rPr lang="en-US" sz="3000" dirty="0">
                <a:latin typeface="Calibri" panose="020F0502020204030204" pitchFamily="34" charset="0"/>
                <a:cs typeface="Calibri" panose="020F0502020204030204" pitchFamily="34" charset="0"/>
              </a:rPr>
              <a:t>Healing a man who was born blind (9:1–12) </a:t>
            </a:r>
          </a:p>
          <a:p>
            <a:pPr marL="514350" indent="-514350">
              <a:buFont typeface="+mj-lt"/>
              <a:buAutoNum type="arabicPeriod"/>
            </a:pPr>
            <a:r>
              <a:rPr lang="en-US" sz="3000" dirty="0">
                <a:latin typeface="Calibri" panose="020F0502020204030204" pitchFamily="34" charset="0"/>
                <a:cs typeface="Calibri" panose="020F0502020204030204" pitchFamily="34" charset="0"/>
              </a:rPr>
              <a:t>Raising Lazarus from the dead (11:1–44)</a:t>
            </a:r>
          </a:p>
        </p:txBody>
      </p:sp>
      <p:sp>
        <p:nvSpPr>
          <p:cNvPr id="4" name="TextBox 3">
            <a:hlinkClick r:id="" action="ppaction://noaction"/>
            <a:extLst>
              <a:ext uri="{FF2B5EF4-FFF2-40B4-BE49-F238E27FC236}">
                <a16:creationId xmlns:a16="http://schemas.microsoft.com/office/drawing/2014/main" id="{2D358746-D2D6-499F-B92B-9B0A01D57388}"/>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1773932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286893</TotalTime>
  <Words>1816</Words>
  <Application>Microsoft Office PowerPoint</Application>
  <PresentationFormat>Widescreen</PresentationFormat>
  <Paragraphs>127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Constantia</vt:lpstr>
      <vt:lpstr>Office Theme</vt:lpstr>
      <vt:lpstr>Music</vt:lpstr>
      <vt:lpstr>PowerPoint Presentation</vt:lpstr>
      <vt:lpstr>PowerPoint Presentation</vt:lpstr>
      <vt:lpstr>The Gospel of John</vt:lpstr>
      <vt:lpstr>Major Themes</vt:lpstr>
      <vt:lpstr>Major Themes</vt:lpstr>
      <vt:lpstr>PowerPoint Presentation</vt:lpstr>
      <vt:lpstr>Miracles as Signs</vt:lpstr>
      <vt:lpstr>The Seven Signs of John’s Gospel </vt:lpstr>
      <vt:lpstr>PowerPoint Presentation</vt:lpstr>
      <vt:lpstr>Jesus Claims Were Difficult to Understand</vt:lpstr>
      <vt:lpstr>PowerPoint Presentation</vt:lpstr>
      <vt:lpstr>PowerPoint Presentation</vt:lpstr>
      <vt:lpstr>Jesus is the Bread of Life</vt:lpstr>
      <vt:lpstr>PowerPoint Presentation</vt:lpstr>
      <vt:lpstr>PowerPoint Presentation</vt:lpstr>
      <vt:lpstr>God the Father Sent Jesus</vt:lpstr>
      <vt:lpstr>PowerPoint Presentation</vt:lpstr>
      <vt:lpstr>PowerPoint Presentation</vt:lpstr>
      <vt:lpstr>Jesus the Lamb of God</vt:lpstr>
      <vt:lpstr>PowerPoint Presentation</vt:lpstr>
      <vt:lpstr>PowerPoint Presentation</vt:lpstr>
      <vt:lpstr>Jesus is Rejected</vt:lpstr>
      <vt:lpstr>PowerPoint Presentation</vt:lpstr>
      <vt:lpstr>PowerPoint Presentation</vt:lpstr>
      <vt:lpstr>Consequences of Rejecting Jesus</vt:lpstr>
      <vt:lpstr>PowerPoint Presentation</vt:lpstr>
      <vt:lpstr>PowerPoint Presentation</vt:lpstr>
      <vt:lpstr>Reward for Accepting Jesus</vt:lpstr>
      <vt:lpstr>Implications and Actions</vt:lpstr>
      <vt:lpstr>PowerPoint Presentation</vt:lpstr>
      <vt:lpstr>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822</cp:revision>
  <cp:lastPrinted>2018-05-13T18:40:39Z</cp:lastPrinted>
  <dcterms:created xsi:type="dcterms:W3CDTF">2018-01-11T19:59:25Z</dcterms:created>
  <dcterms:modified xsi:type="dcterms:W3CDTF">2019-05-15T10:27:26Z</dcterms:modified>
</cp:coreProperties>
</file>